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2147483636" r:id="rId2"/>
    <p:sldId id="2147483637" r:id="rId3"/>
    <p:sldId id="2147483638" r:id="rId4"/>
    <p:sldId id="2147483639" r:id="rId5"/>
    <p:sldId id="2147483640" r:id="rId6"/>
    <p:sldId id="2147483641" r:id="rId7"/>
    <p:sldId id="2147483642" r:id="rId8"/>
    <p:sldId id="2147483643" r:id="rId9"/>
    <p:sldId id="2147483644" r:id="rId10"/>
    <p:sldId id="2147483645" r:id="rId11"/>
    <p:sldId id="2147483646" r:id="rId12"/>
    <p:sldId id="2147483647" r:id="rId13"/>
    <p:sldId id="258" r:id="rId14"/>
    <p:sldId id="286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53" r:id="rId25"/>
    <p:sldId id="306" r:id="rId26"/>
    <p:sldId id="307" r:id="rId27"/>
    <p:sldId id="308" r:id="rId28"/>
    <p:sldId id="309" r:id="rId29"/>
    <p:sldId id="310" r:id="rId30"/>
    <p:sldId id="311" r:id="rId31"/>
    <p:sldId id="2188" r:id="rId32"/>
    <p:sldId id="2189" r:id="rId33"/>
    <p:sldId id="2191" r:id="rId34"/>
    <p:sldId id="2192" r:id="rId35"/>
    <p:sldId id="312" r:id="rId36"/>
    <p:sldId id="313" r:id="rId37"/>
    <p:sldId id="314" r:id="rId38"/>
    <p:sldId id="315" r:id="rId39"/>
    <p:sldId id="316" r:id="rId40"/>
    <p:sldId id="317" r:id="rId41"/>
    <p:sldId id="318" r:id="rId42"/>
    <p:sldId id="319" r:id="rId43"/>
    <p:sldId id="320" r:id="rId44"/>
    <p:sldId id="321" r:id="rId45"/>
    <p:sldId id="322" r:id="rId46"/>
    <p:sldId id="323" r:id="rId47"/>
    <p:sldId id="324" r:id="rId48"/>
    <p:sldId id="325" r:id="rId49"/>
    <p:sldId id="326" r:id="rId50"/>
    <p:sldId id="327" r:id="rId51"/>
    <p:sldId id="328" r:id="rId52"/>
    <p:sldId id="329" r:id="rId53"/>
    <p:sldId id="330" r:id="rId54"/>
    <p:sldId id="331" r:id="rId55"/>
    <p:sldId id="332" r:id="rId56"/>
    <p:sldId id="333" r:id="rId57"/>
    <p:sldId id="334" r:id="rId58"/>
    <p:sldId id="335" r:id="rId59"/>
    <p:sldId id="336" r:id="rId60"/>
    <p:sldId id="337" r:id="rId61"/>
    <p:sldId id="338" r:id="rId62"/>
    <p:sldId id="339" r:id="rId63"/>
    <p:sldId id="340" r:id="rId64"/>
    <p:sldId id="341" r:id="rId65"/>
    <p:sldId id="342" r:id="rId66"/>
    <p:sldId id="343" r:id="rId67"/>
    <p:sldId id="344" r:id="rId68"/>
    <p:sldId id="345" r:id="rId69"/>
  </p:sldIdLst>
  <p:sldSz cx="9144000" cy="6858000" type="screen4x3"/>
  <p:notesSz cx="6858000" cy="9144000"/>
  <p:custDataLst>
    <p:tags r:id="rId72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521" autoAdjust="0"/>
    <p:restoredTop sz="95827" autoAdjust="0"/>
  </p:normalViewPr>
  <p:slideViewPr>
    <p:cSldViewPr showGuides="1">
      <p:cViewPr varScale="1">
        <p:scale>
          <a:sx n="106" d="100"/>
          <a:sy n="106" d="100"/>
        </p:scale>
        <p:origin x="142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5592"/>
    </p:cViewPr>
  </p:sorterViewPr>
  <p:notesViewPr>
    <p:cSldViewPr showGuides="1">
      <p:cViewPr varScale="1">
        <p:scale>
          <a:sx n="45" d="100"/>
          <a:sy n="45" d="100"/>
        </p:scale>
        <p:origin x="-260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1442DE70-AEF0-6618-DDD9-608C2654F6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57200" y="247650"/>
            <a:ext cx="9921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sz="12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9CE0AE2-EDD5-F31F-C75C-D689EE595F6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4013" y="227013"/>
            <a:ext cx="95567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8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A539E0BB-4EDF-6226-34AE-C0283E0321B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57200" y="8747125"/>
            <a:ext cx="711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96CCED29-B85D-EBFC-A422-94B6A0FFC78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000750" y="8747125"/>
            <a:ext cx="4397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800" b="0"/>
            </a:lvl1pPr>
          </a:lstStyle>
          <a:p>
            <a:fld id="{6B7F6B32-F2F1-8B4F-8EBB-66BC4047290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6E97DB3-B5AC-2D13-12F9-DD0308890A1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33400" y="152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CF3878B-D553-E653-F515-BCAEAD22F0B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800600" y="1524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717601E-BFCE-500E-B877-10B352B3FEC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CC424E1D-1DA8-373E-1854-AF4DF9B1239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33400" y="4343400"/>
            <a:ext cx="5791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75C41E5-BA6A-1A56-EBD8-A42F2C06DD0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33400" y="8534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8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756FFBB-5745-89E2-075D-347622B0E0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34000" y="8534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 b="0"/>
            </a:lvl1pPr>
          </a:lstStyle>
          <a:p>
            <a:fld id="{8FD9AC25-95D7-894D-8891-46D10DE37DED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8151F-BF8A-36A6-3A8F-6308060BA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46D66EF3-4A03-63B5-673E-E58F7750AB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79B549-A755-438E-AC04-4A02E1641A18}" type="slidenum">
              <a:rPr kumimoji="0" lang="de-DE" alt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altLang="de-DE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B0E1E6A7-895B-9EED-9BB9-CE45A84865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1443BA8F-730A-F329-B68B-1CD8A64698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281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D79B549-A755-438E-AC04-4A02E1641A18}" type="slidenum">
              <a:rPr lang="de-DE" altLang="de-DE" sz="800" b="0" smtClean="0"/>
              <a:pPr/>
              <a:t>25</a:t>
            </a:fld>
            <a:endParaRPr lang="de-DE" altLang="de-DE" sz="800" b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644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9" descr="bettenhochhaus_A0086">
            <a:extLst>
              <a:ext uri="{FF2B5EF4-FFF2-40B4-BE49-F238E27FC236}">
                <a16:creationId xmlns:a16="http://schemas.microsoft.com/office/drawing/2014/main" id="{AC12C351-2BAE-213A-27FE-9D4FE3A0A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63" y="2913063"/>
            <a:ext cx="5486400" cy="29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5" descr="balken_titel">
            <a:extLst>
              <a:ext uri="{FF2B5EF4-FFF2-40B4-BE49-F238E27FC236}">
                <a16:creationId xmlns:a16="http://schemas.microsoft.com/office/drawing/2014/main" id="{DEE7FC60-3CDB-8811-86F0-572D4FC77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5600"/>
            <a:ext cx="914400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8" descr="logo_insel_gross_titel">
            <a:extLst>
              <a:ext uri="{FF2B5EF4-FFF2-40B4-BE49-F238E27FC236}">
                <a16:creationId xmlns:a16="http://schemas.microsoft.com/office/drawing/2014/main" id="{AFA5FAD2-0B37-7075-5FB6-4FCAF7F6F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497013"/>
            <a:ext cx="3200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5" descr="logo_unibe_titel">
            <a:extLst>
              <a:ext uri="{FF2B5EF4-FFF2-40B4-BE49-F238E27FC236}">
                <a16:creationId xmlns:a16="http://schemas.microsoft.com/office/drawing/2014/main" id="{B5B8290F-6BDA-F744-079B-A841D80A5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4554538"/>
            <a:ext cx="1633538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609600"/>
            <a:ext cx="845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Bildgebung in der Reproduktionsmedizin</a:t>
            </a:r>
            <a:br>
              <a:rPr lang="de-DE"/>
            </a:br>
            <a:endParaRPr lang="de-DE"/>
          </a:p>
        </p:txBody>
      </p:sp>
      <p:sp>
        <p:nvSpPr>
          <p:cNvPr id="15390" name="Rectangle 3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81000" y="1143000"/>
            <a:ext cx="8458200" cy="396875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Michael von Wolff</a:t>
            </a:r>
          </a:p>
        </p:txBody>
      </p:sp>
    </p:spTree>
    <p:extLst>
      <p:ext uri="{BB962C8B-B14F-4D97-AF65-F5344CB8AC3E}">
        <p14:creationId xmlns:p14="http://schemas.microsoft.com/office/powerpoint/2010/main" val="364987920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3788188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8329175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1148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1148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3350863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869597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7652186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34719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56466277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1032756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421886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67500" y="609600"/>
            <a:ext cx="2095500" cy="56388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81000" y="609600"/>
            <a:ext cx="6134100" cy="56388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2197357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0" descr="fuss">
            <a:extLst>
              <a:ext uri="{FF2B5EF4-FFF2-40B4-BE49-F238E27FC236}">
                <a16:creationId xmlns:a16="http://schemas.microsoft.com/office/drawing/2014/main" id="{5B31A265-018A-A564-227E-437BDFC8E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7800"/>
            <a:ext cx="91440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>
            <a:extLst>
              <a:ext uri="{FF2B5EF4-FFF2-40B4-BE49-F238E27FC236}">
                <a16:creationId xmlns:a16="http://schemas.microsoft.com/office/drawing/2014/main" id="{E32B0805-1D14-0E3E-489A-EA744E8AD7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609600"/>
            <a:ext cx="8382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1835AEED-E7FF-AC3F-9A57-F61B117490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82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30" name="Rectangle 11">
            <a:extLst>
              <a:ext uri="{FF2B5EF4-FFF2-40B4-BE49-F238E27FC236}">
                <a16:creationId xmlns:a16="http://schemas.microsoft.com/office/drawing/2014/main" id="{C5238FEF-9B3B-57D6-C7CC-C9789B9A9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2950" y="6586538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45EE6C1A-7A63-DD49-AF6C-A5CF56A95761}" type="slidenum">
              <a:rPr lang="de-DE" altLang="de-DE" sz="900" b="0">
                <a:solidFill>
                  <a:schemeClr val="bg1"/>
                </a:solidFill>
              </a:rPr>
              <a:pPr algn="r"/>
              <a:t>‹Nr.›</a:t>
            </a:fld>
            <a:endParaRPr lang="de-DE" altLang="de-DE" sz="9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69" r:id="rId2"/>
    <p:sldLayoutId id="2147484070" r:id="rId3"/>
    <p:sldLayoutId id="2147484071" r:id="rId4"/>
    <p:sldLayoutId id="2147484072" r:id="rId5"/>
    <p:sldLayoutId id="2147484073" r:id="rId6"/>
    <p:sldLayoutId id="2147484074" r:id="rId7"/>
    <p:sldLayoutId id="2147484075" r:id="rId8"/>
    <p:sldLayoutId id="2147484076" r:id="rId9"/>
    <p:sldLayoutId id="2147484077" r:id="rId10"/>
    <p:sldLayoutId id="2147484078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9pPr>
    </p:titleStyle>
    <p:bodyStyle>
      <a:lvl1pPr marL="195263" indent="-19526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76263" indent="-1905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+mn-ea"/>
        </a:defRPr>
      </a:lvl2pPr>
      <a:lvl3pPr marL="906463" indent="-1397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241425" indent="-14446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576388" indent="-144463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033588" indent="-144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490788" indent="-144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2947988" indent="-144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405188" indent="-144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fertiprotekt.com/" TargetMode="Externa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6145D-D702-A978-7E5C-B824F6921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9">
            <a:extLst>
              <a:ext uri="{FF2B5EF4-FFF2-40B4-BE49-F238E27FC236}">
                <a16:creationId xmlns:a16="http://schemas.microsoft.com/office/drawing/2014/main" id="{BAE83EAE-546A-405E-0949-08AEEE9A1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68" y="146333"/>
            <a:ext cx="6336704" cy="13849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800" b="1" i="1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  <a:cs typeface="+mn-cs"/>
              </a:rPr>
              <a:t>Hot Topics – Gynäkologische Endokrinologie und Kinderwunsch</a:t>
            </a:r>
          </a:p>
        </p:txBody>
      </p:sp>
      <p:sp>
        <p:nvSpPr>
          <p:cNvPr id="1033" name="Text Box 10">
            <a:extLst>
              <a:ext uri="{FF2B5EF4-FFF2-40B4-BE49-F238E27FC236}">
                <a16:creationId xmlns:a16="http://schemas.microsoft.com/office/drawing/2014/main" id="{20028B7D-7847-80FA-5AC2-A9AC70A4B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500438"/>
            <a:ext cx="2232025" cy="7078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Prof. Dr. </a:t>
            </a:r>
            <a:r>
              <a:rPr lang="de-DE" sz="2000" i="1" dirty="0">
                <a:solidFill>
                  <a:srgbClr val="006666"/>
                </a:solidFill>
                <a:latin typeface="Arial"/>
                <a:ea typeface="ＭＳ Ｐゴシック" charset="-128"/>
              </a:rPr>
              <a:t>Petra Stute</a:t>
            </a:r>
            <a:endParaRPr kumimoji="0" lang="de-DE" sz="2000" b="1" i="1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Arial"/>
              <a:ea typeface="ＭＳ Ｐゴシック" charset="-128"/>
              <a:cs typeface="+mn-cs"/>
            </a:endParaRPr>
          </a:p>
        </p:txBody>
      </p:sp>
      <p:sp>
        <p:nvSpPr>
          <p:cNvPr id="5124" name="Rectangle 6">
            <a:extLst>
              <a:ext uri="{FF2B5EF4-FFF2-40B4-BE49-F238E27FC236}">
                <a16:creationId xmlns:a16="http://schemas.microsoft.com/office/drawing/2014/main" id="{C38446F4-19F4-D55E-0ECD-D7D40D802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413" y="5949950"/>
            <a:ext cx="8496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000" b="0" i="1" u="none" strike="noStrike" kern="1200" cap="none" spc="0" normalizeH="0" baseline="0" noProof="0">
                <a:ln>
                  <a:noFill/>
                </a:ln>
                <a:solidFill>
                  <a:srgbClr val="767878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Abteilung Gyn. Endokrinologie und Reproduktionsmedizin, Universitäts-Frauenklinik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31055C9-C1F2-5DFA-EF83-BD7D2E04C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537608"/>
            <a:ext cx="3528392" cy="1058517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0BD835F-8AD1-209C-14E6-1D786C14F7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837" b="10038"/>
          <a:stretch/>
        </p:blipFill>
        <p:spPr>
          <a:xfrm>
            <a:off x="3635896" y="2886083"/>
            <a:ext cx="5508104" cy="295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8470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>
            <a:extLst>
              <a:ext uri="{FF2B5EF4-FFF2-40B4-BE49-F238E27FC236}">
                <a16:creationId xmlns:a16="http://schemas.microsoft.com/office/drawing/2014/main" id="{75FB10BA-AA4A-8530-0468-D39067145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Agenda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A0CE8CD-61DA-6A34-312F-3D4F62678808}"/>
              </a:ext>
            </a:extLst>
          </p:cNvPr>
          <p:cNvSpPr txBox="1"/>
          <p:nvPr/>
        </p:nvSpPr>
        <p:spPr>
          <a:xfrm>
            <a:off x="413608" y="1844824"/>
            <a:ext cx="8497887" cy="2193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Aus „PCOS“ wird „PMOS“</a:t>
            </a:r>
          </a:p>
          <a:p>
            <a:pPr marL="457200" indent="-457200">
              <a:lnSpc>
                <a:spcPct val="200000"/>
              </a:lnSpc>
              <a:buFontTx/>
              <a:buAutoNum type="arabicPeriod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Gestagene und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Meningeomrisiko</a:t>
            </a:r>
            <a:endParaRPr lang="de-DE" dirty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>
              <a:lnSpc>
                <a:spcPct val="200000"/>
              </a:lnSpc>
            </a:pPr>
            <a:endParaRPr lang="de-DE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1. Thema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2F597C5A-3150-8B7E-A535-9D0FA43A7B91}"/>
              </a:ext>
            </a:extLst>
          </p:cNvPr>
          <p:cNvSpPr txBox="1"/>
          <p:nvPr/>
        </p:nvSpPr>
        <p:spPr>
          <a:xfrm>
            <a:off x="539552" y="1700808"/>
            <a:ext cx="8064896" cy="3244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28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Aus </a:t>
            </a:r>
          </a:p>
          <a:p>
            <a:pPr algn="ctr">
              <a:lnSpc>
                <a:spcPct val="150000"/>
              </a:lnSpc>
            </a:pPr>
            <a:r>
              <a:rPr lang="de-DE" sz="28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„</a:t>
            </a:r>
            <a:r>
              <a:rPr lang="de-DE" sz="2800" u="sng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Polyzystisches Ovarialsyndrom“</a:t>
            </a:r>
            <a:r>
              <a:rPr lang="de-DE" sz="28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(PCOS) </a:t>
            </a:r>
          </a:p>
          <a:p>
            <a:pPr algn="ctr">
              <a:lnSpc>
                <a:spcPct val="150000"/>
              </a:lnSpc>
            </a:pPr>
            <a:r>
              <a:rPr lang="de-DE" sz="28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wird </a:t>
            </a:r>
          </a:p>
          <a:p>
            <a:pPr algn="ctr">
              <a:lnSpc>
                <a:spcPct val="150000"/>
              </a:lnSpc>
            </a:pPr>
            <a:r>
              <a:rPr lang="de-DE" sz="28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„</a:t>
            </a:r>
            <a:r>
              <a:rPr lang="de-DE" sz="2800" u="sng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Polyendokrines metabolisches Ovarialsyndrom“</a:t>
            </a:r>
            <a:r>
              <a:rPr lang="de-DE" sz="28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(PMOS)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787425A0-D104-8CFB-85AF-EDBF42F08888}"/>
              </a:ext>
            </a:extLst>
          </p:cNvPr>
          <p:cNvSpPr txBox="1"/>
          <p:nvPr/>
        </p:nvSpPr>
        <p:spPr>
          <a:xfrm>
            <a:off x="251520" y="1484784"/>
            <a:ext cx="864096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0" dirty="0"/>
              <a:t>Die Namensänderung entstand aus einem </a:t>
            </a:r>
            <a:r>
              <a:rPr lang="de-CH" sz="1600" dirty="0">
                <a:solidFill>
                  <a:srgbClr val="FF0000"/>
                </a:solidFill>
              </a:rPr>
              <a:t>mehrstufigen globalen </a:t>
            </a:r>
            <a:r>
              <a:rPr lang="de-CH" sz="1600" dirty="0" err="1">
                <a:solidFill>
                  <a:srgbClr val="FF0000"/>
                </a:solidFill>
              </a:rPr>
              <a:t>Konsensusprozess</a:t>
            </a:r>
            <a:r>
              <a:rPr lang="de-CH" sz="1600" dirty="0">
                <a:solidFill>
                  <a:srgbClr val="FF0000"/>
                </a:solidFill>
              </a:rPr>
              <a:t> </a:t>
            </a:r>
            <a:r>
              <a:rPr lang="de-CH" sz="1600" b="0" dirty="0"/>
              <a:t>mit Beteiligung von akademischen, klinischen und Patientenorganisationen. </a:t>
            </a:r>
            <a:r>
              <a:rPr lang="de-CH" sz="1600" b="0" baseline="30000" dirty="0"/>
              <a:t>1,2 </a:t>
            </a:r>
          </a:p>
          <a:p>
            <a:endParaRPr lang="de-CH" sz="1800" b="0" dirty="0"/>
          </a:p>
          <a:p>
            <a:r>
              <a:rPr lang="de-CH" sz="1800" b="0" u="sng" dirty="0"/>
              <a:t>Zentrale Gründe waren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800" dirty="0">
                <a:solidFill>
                  <a:srgbClr val="FF0000"/>
                </a:solidFill>
              </a:rPr>
              <a:t>Fehlende Genauigkeit</a:t>
            </a:r>
            <a:r>
              <a:rPr lang="de-CH" sz="1800" b="0" dirty="0"/>
              <a:t>: "Polyzystisch" impliziert echte Zysten – die Rotterdam-Kriterien erfordern aber keine Zysten, sondern </a:t>
            </a:r>
            <a:r>
              <a:rPr lang="de-CH" sz="1800" b="0" dirty="0" err="1"/>
              <a:t>ovulatorische</a:t>
            </a:r>
            <a:r>
              <a:rPr lang="de-CH" sz="1800" b="0" dirty="0"/>
              <a:t> Dysfunktion, </a:t>
            </a:r>
            <a:r>
              <a:rPr lang="de-CH" sz="1800" b="0" dirty="0" err="1"/>
              <a:t>Hyperandrogenismus</a:t>
            </a:r>
            <a:r>
              <a:rPr lang="de-CH" sz="1800" b="0" dirty="0"/>
              <a:t> und/oder polyzystische </a:t>
            </a:r>
            <a:r>
              <a:rPr lang="de-CH" sz="1800" b="0" dirty="0" err="1"/>
              <a:t>Ovarmorphologie</a:t>
            </a:r>
            <a:r>
              <a:rPr lang="de-CH" sz="1800" b="0" dirty="0"/>
              <a:t>. </a:t>
            </a:r>
            <a:r>
              <a:rPr lang="de-CH" sz="1800" b="0" baseline="30000" dirty="0"/>
              <a:t>3,4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800" dirty="0">
                <a:solidFill>
                  <a:srgbClr val="FF0000"/>
                </a:solidFill>
              </a:rPr>
              <a:t>Stigmatisierung und Verwirrung </a:t>
            </a:r>
            <a:r>
              <a:rPr lang="de-CH" sz="1800" b="0" dirty="0"/>
              <a:t>&gt; Diagnoseverzögerung und fragmentierte Versorgung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800" dirty="0">
                <a:solidFill>
                  <a:srgbClr val="FF0000"/>
                </a:solidFill>
              </a:rPr>
              <a:t>Vernachlässigung metabolischer/endokriner Aspekte</a:t>
            </a:r>
            <a:r>
              <a:rPr lang="de-CH" sz="1800" b="0" dirty="0"/>
              <a:t>: Der Name «PCOS» fokussiert auf ein gynäkologisches Bild und vernachlässigte Insulinresistenz, kardiometabolische Risiken und weitere endokrine Dysfunktionen. </a:t>
            </a:r>
            <a:r>
              <a:rPr lang="de-CH" sz="1800" b="0" baseline="30000" dirty="0"/>
              <a:t>1</a:t>
            </a:r>
            <a:br>
              <a:rPr lang="de-CH" sz="1800" b="0" dirty="0"/>
            </a:br>
            <a:endParaRPr lang="de-CH" sz="1800" b="0" dirty="0"/>
          </a:p>
          <a:p>
            <a:r>
              <a:rPr lang="de-CH" sz="1600" b="0" dirty="0"/>
              <a:t>Allerdings ist die Umbenennung nicht unumstritten: Kritiker argumentieren, dass PMOS die </a:t>
            </a:r>
            <a:r>
              <a:rPr lang="de-CH" sz="1600" dirty="0">
                <a:solidFill>
                  <a:srgbClr val="FF0000"/>
                </a:solidFill>
              </a:rPr>
              <a:t>zentrale Rolle der ovariellen Dysfunktion unterschätzen </a:t>
            </a:r>
            <a:r>
              <a:rPr lang="de-CH" sz="1600" b="0" dirty="0"/>
              <a:t>könnte und dass Konsens allein keine biologische Validität begründet, während andere vor einer neuen biomedizinischen Reduktion warnen, die </a:t>
            </a:r>
            <a:r>
              <a:rPr lang="de-CH" sz="1600" dirty="0">
                <a:solidFill>
                  <a:srgbClr val="FF0000"/>
                </a:solidFill>
              </a:rPr>
              <a:t>psychosoziale Dimensionen vernachlässigt</a:t>
            </a:r>
            <a:r>
              <a:rPr lang="de-CH" sz="1600" b="0" dirty="0"/>
              <a:t>. </a:t>
            </a:r>
            <a:r>
              <a:rPr lang="de-CH" sz="1600" b="0" baseline="30000" dirty="0"/>
              <a:t>4,5</a:t>
            </a:r>
            <a:endParaRPr lang="de-DE" sz="1600" baseline="300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8F7E584-BB8F-0818-55EF-9941A7452FD8}"/>
              </a:ext>
            </a:extLst>
          </p:cNvPr>
          <p:cNvSpPr txBox="1"/>
          <p:nvPr/>
        </p:nvSpPr>
        <p:spPr>
          <a:xfrm>
            <a:off x="35496" y="6186790"/>
            <a:ext cx="90364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de-DE" sz="800" b="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Teede</a:t>
            </a:r>
            <a:r>
              <a:rPr lang="de-DE" sz="8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HJ et al., Lancet (London, England). 2026	</a:t>
            </a:r>
            <a:r>
              <a:rPr lang="de-DE" sz="800" b="0" dirty="0"/>
              <a:t>2 </a:t>
            </a:r>
            <a:r>
              <a:rPr lang="de-DE" sz="800" b="0" dirty="0" err="1"/>
              <a:t>Ng</a:t>
            </a:r>
            <a:r>
              <a:rPr lang="de-DE" sz="800" b="0" dirty="0"/>
              <a:t> NBH et al., Journal of </a:t>
            </a:r>
            <a:r>
              <a:rPr lang="de-DE" sz="800" b="0" dirty="0" err="1"/>
              <a:t>Pediatric</a:t>
            </a:r>
            <a:r>
              <a:rPr lang="de-DE" sz="800" b="0" dirty="0"/>
              <a:t> and </a:t>
            </a:r>
            <a:r>
              <a:rPr lang="de-DE" sz="800" b="0" dirty="0" err="1"/>
              <a:t>Adolescent</a:t>
            </a:r>
            <a:r>
              <a:rPr lang="de-DE" sz="800" b="0" dirty="0"/>
              <a:t> </a:t>
            </a:r>
            <a:r>
              <a:rPr lang="de-DE" sz="800" b="0" dirty="0" err="1"/>
              <a:t>Gynecology</a:t>
            </a:r>
            <a:r>
              <a:rPr lang="de-DE" sz="800" b="0" dirty="0"/>
              <a:t>. 2026</a:t>
            </a:r>
            <a:r>
              <a:rPr lang="de-CH" sz="800" b="0" dirty="0">
                <a:effectLst/>
              </a:rPr>
              <a:t> 	</a:t>
            </a:r>
            <a:r>
              <a:rPr lang="de-CH" sz="800" b="0" dirty="0"/>
              <a:t>3 </a:t>
            </a:r>
            <a:r>
              <a:rPr lang="de-DE" sz="800" b="0" dirty="0" err="1"/>
              <a:t>Derijani</a:t>
            </a:r>
            <a:r>
              <a:rPr lang="de-DE" sz="800" b="0" dirty="0"/>
              <a:t> F et al., Journal of Evaluation in Clinical Practice. 2026</a:t>
            </a:r>
            <a:r>
              <a:rPr lang="de-CH" sz="800" b="0" dirty="0"/>
              <a:t>	4 </a:t>
            </a:r>
            <a:r>
              <a:rPr lang="de-DE" sz="800" b="0" dirty="0" err="1"/>
              <a:t>Joham</a:t>
            </a:r>
            <a:r>
              <a:rPr lang="de-DE" sz="800" b="0" dirty="0"/>
              <a:t> AE et al., Clinical </a:t>
            </a:r>
            <a:r>
              <a:rPr lang="de-DE" sz="800" b="0" dirty="0" err="1"/>
              <a:t>Endocrinology</a:t>
            </a:r>
            <a:r>
              <a:rPr lang="de-DE" sz="800" b="0" dirty="0"/>
              <a:t>. 2022	5 </a:t>
            </a:r>
            <a:r>
              <a:rPr lang="de-DE" sz="800" b="0" dirty="0" err="1"/>
              <a:t>Longo</a:t>
            </a:r>
            <a:r>
              <a:rPr lang="de-DE" sz="800" b="0" dirty="0"/>
              <a:t> M et al., </a:t>
            </a:r>
            <a:r>
              <a:rPr lang="de-DE" sz="800" b="0" dirty="0" err="1"/>
              <a:t>Reproductive</a:t>
            </a:r>
            <a:r>
              <a:rPr lang="de-DE" sz="800" b="0" dirty="0"/>
              <a:t> </a:t>
            </a:r>
            <a:r>
              <a:rPr lang="de-DE" sz="800" b="0" dirty="0" err="1"/>
              <a:t>Biomedicine</a:t>
            </a:r>
            <a:r>
              <a:rPr lang="de-DE" sz="800" b="0" dirty="0"/>
              <a:t> Online. 2026</a:t>
            </a:r>
            <a:endParaRPr lang="de-CH" sz="800" b="0" dirty="0"/>
          </a:p>
        </p:txBody>
      </p:sp>
    </p:spTree>
    <p:extLst>
      <p:ext uri="{BB962C8B-B14F-4D97-AF65-F5344CB8AC3E}">
        <p14:creationId xmlns:p14="http://schemas.microsoft.com/office/powerpoint/2010/main" val="20148354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/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/>
          <p:cNvSpPr txBox="1">
            <a:spLocks noChangeArrowheads="1"/>
          </p:cNvSpPr>
          <p:nvPr/>
        </p:nvSpPr>
        <p:spPr bwMode="auto">
          <a:xfrm>
            <a:off x="611188" y="533400"/>
            <a:ext cx="4897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Ergebnisse: Kriterien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8167B1C-88B9-B717-588E-813FF46DD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697DE8B-6D63-8FF4-0FB6-7640390FC5CB}"/>
              </a:ext>
            </a:extLst>
          </p:cNvPr>
          <p:cNvSpPr txBox="1"/>
          <p:nvPr/>
        </p:nvSpPr>
        <p:spPr>
          <a:xfrm>
            <a:off x="395536" y="1484784"/>
            <a:ext cx="8352928" cy="9233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CH" sz="1800" b="0" i="0" dirty="0">
                <a:effectLst/>
                <a:latin typeface="Arial" panose="020B0604020202020204" pitchFamily="34" charset="0"/>
              </a:rPr>
              <a:t>Die Umbenennung in PMOS hat die </a:t>
            </a:r>
            <a:r>
              <a:rPr lang="de-CH" sz="180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diagnostischen Kriterien </a:t>
            </a:r>
            <a:r>
              <a:rPr lang="de-CH" sz="1800" b="0" i="0" dirty="0">
                <a:effectLst/>
                <a:latin typeface="Arial" panose="020B0604020202020204" pitchFamily="34" charset="0"/>
              </a:rPr>
              <a:t>selbst </a:t>
            </a:r>
            <a:r>
              <a:rPr lang="de-CH" sz="180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nicht verändert</a:t>
            </a:r>
            <a:r>
              <a:rPr lang="de-CH" sz="1800" b="0" i="0" dirty="0">
                <a:effectLst/>
                <a:latin typeface="Arial" panose="020B0604020202020204" pitchFamily="34" charset="0"/>
              </a:rPr>
              <a:t> – sie betrifft primär Terminologie und konzeptuelles Framing, nicht die zugrunde liegenden Rotterdam-basierten Diagnosealgorithmen.</a:t>
            </a:r>
            <a:endParaRPr lang="de-DE" sz="18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BA7CF9E-9BB0-26B9-C368-D3BDED87C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564904"/>
            <a:ext cx="6478488" cy="370883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9F516592-C7F0-72DB-34CE-C3446EA36244}"/>
              </a:ext>
            </a:extLst>
          </p:cNvPr>
          <p:cNvSpPr txBox="1"/>
          <p:nvPr/>
        </p:nvSpPr>
        <p:spPr>
          <a:xfrm>
            <a:off x="4572000" y="6309320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Huddleston HG, 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Dokras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A. Diagnosis and Treatment of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Polycystic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Ovary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Syndrome. </a:t>
            </a:r>
            <a:r>
              <a:rPr lang="de-CH" sz="800" b="0" i="1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JAMA.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2022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10252244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F0109D3-4723-5862-ADBB-F6CA90BC56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332656"/>
            <a:ext cx="561662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Ergebnisse: Kriterien Erwachsene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402EBB6-92E3-77E6-34DE-72C9E85C55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053"/>
          <a:stretch>
            <a:fillRect/>
          </a:stretch>
        </p:blipFill>
        <p:spPr>
          <a:xfrm>
            <a:off x="107504" y="2010198"/>
            <a:ext cx="7128792" cy="422711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E13D8B53-200D-74BB-51F5-454D8EC7EC35}"/>
              </a:ext>
            </a:extLst>
          </p:cNvPr>
          <p:cNvSpPr txBox="1"/>
          <p:nvPr/>
        </p:nvSpPr>
        <p:spPr>
          <a:xfrm>
            <a:off x="0" y="6309320"/>
            <a:ext cx="89289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Teede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HJ et al.,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Recommendations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From the 2023 International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Evidence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-Based Guideline for the Assessment and Management of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Polycystic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Ovary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Syndrome. Human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Reproduction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. 2023. </a:t>
            </a:r>
          </a:p>
          <a:p>
            <a:pPr>
              <a:buNone/>
            </a:pPr>
            <a:endParaRPr lang="de-CH" sz="800" b="0" i="0" dirty="0">
              <a:solidFill>
                <a:srgbClr val="424242"/>
              </a:solidFill>
              <a:effectLst/>
              <a:latin typeface="Schibsted Grotesk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2453E8C-3580-0218-533D-A9E397EFDE9F}"/>
              </a:ext>
            </a:extLst>
          </p:cNvPr>
          <p:cNvSpPr txBox="1"/>
          <p:nvPr/>
        </p:nvSpPr>
        <p:spPr>
          <a:xfrm>
            <a:off x="5328592" y="1484784"/>
            <a:ext cx="3779912" cy="15696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de-CH" sz="1200" i="0" dirty="0">
                <a:effectLst/>
                <a:latin typeface="Arial" panose="020B0604020202020204" pitchFamily="34" charset="0"/>
              </a:rPr>
              <a:t>Definition unregelmässiger Zyklen: </a:t>
            </a:r>
          </a:p>
          <a:p>
            <a:r>
              <a:rPr lang="de-CH" sz="1200" b="0" i="0" dirty="0">
                <a:effectLst/>
                <a:latin typeface="Arial" panose="020B0604020202020204" pitchFamily="34" charset="0"/>
              </a:rPr>
              <a:t>im </a:t>
            </a:r>
            <a:r>
              <a:rPr lang="de-CH" sz="1200" b="0" dirty="0"/>
              <a:t>1.</a:t>
            </a:r>
            <a:r>
              <a:rPr lang="de-CH" sz="1200" b="0" i="0" dirty="0">
                <a:effectLst/>
                <a:latin typeface="Arial" panose="020B0604020202020204" pitchFamily="34" charset="0"/>
              </a:rPr>
              <a:t> Jahr </a:t>
            </a:r>
            <a:r>
              <a:rPr lang="de-CH" sz="1200" b="0" i="0" dirty="0" err="1">
                <a:effectLst/>
                <a:latin typeface="Arial" panose="020B0604020202020204" pitchFamily="34" charset="0"/>
              </a:rPr>
              <a:t>postmenarchal</a:t>
            </a:r>
            <a:r>
              <a:rPr lang="de-CH" sz="1200" b="0" i="0" dirty="0">
                <a:effectLst/>
                <a:latin typeface="Arial" panose="020B0604020202020204" pitchFamily="34" charset="0"/>
              </a:rPr>
              <a:t> normal; 1–3 Jahre </a:t>
            </a:r>
            <a:r>
              <a:rPr lang="de-CH" sz="1200" b="0" i="0" dirty="0" err="1">
                <a:effectLst/>
                <a:latin typeface="Arial" panose="020B0604020202020204" pitchFamily="34" charset="0"/>
              </a:rPr>
              <a:t>postmenarchal</a:t>
            </a:r>
            <a:r>
              <a:rPr lang="de-CH" sz="1200" b="0" i="0" dirty="0">
                <a:effectLst/>
                <a:latin typeface="Arial" panose="020B0604020202020204" pitchFamily="34" charset="0"/>
              </a:rPr>
              <a:t> &lt;21 oder &gt;45 Tage; 3 Jahre </a:t>
            </a:r>
            <a:r>
              <a:rPr lang="de-CH" sz="1200" b="0" i="0" dirty="0" err="1">
                <a:effectLst/>
                <a:latin typeface="Arial" panose="020B0604020202020204" pitchFamily="34" charset="0"/>
              </a:rPr>
              <a:t>postmenarchal</a:t>
            </a:r>
            <a:r>
              <a:rPr lang="de-CH" sz="1200" b="0" i="0" dirty="0">
                <a:effectLst/>
                <a:latin typeface="Arial" panose="020B0604020202020204" pitchFamily="34" charset="0"/>
              </a:rPr>
              <a:t> bis </a:t>
            </a:r>
            <a:r>
              <a:rPr lang="de-CH" sz="1200" b="0" i="0" dirty="0" err="1">
                <a:effectLst/>
                <a:latin typeface="Arial" panose="020B0604020202020204" pitchFamily="34" charset="0"/>
              </a:rPr>
              <a:t>Perimenopause</a:t>
            </a:r>
            <a:r>
              <a:rPr lang="de-CH" sz="1200" b="0" i="0" dirty="0">
                <a:effectLst/>
                <a:latin typeface="Arial" panose="020B0604020202020204" pitchFamily="34" charset="0"/>
              </a:rPr>
              <a:t> &lt;21 oder &gt;35 Tage oder &lt;8 Zyklen/Jahr; &gt;1 Jahr </a:t>
            </a:r>
            <a:r>
              <a:rPr lang="de-CH" sz="1200" b="0" i="0" dirty="0" err="1">
                <a:effectLst/>
                <a:latin typeface="Arial" panose="020B0604020202020204" pitchFamily="34" charset="0"/>
              </a:rPr>
              <a:t>postmenarchal</a:t>
            </a:r>
            <a:r>
              <a:rPr lang="de-CH" sz="1200" b="0" i="0" dirty="0">
                <a:effectLst/>
                <a:latin typeface="Arial" panose="020B0604020202020204" pitchFamily="34" charset="0"/>
              </a:rPr>
              <a:t> </a:t>
            </a:r>
            <a:r>
              <a:rPr lang="de-CH" sz="1200" b="0" i="0" dirty="0" err="1">
                <a:effectLst/>
                <a:latin typeface="Arial" panose="020B0604020202020204" pitchFamily="34" charset="0"/>
              </a:rPr>
              <a:t>sek.</a:t>
            </a:r>
            <a:r>
              <a:rPr lang="de-CH" sz="1200" b="0" i="0" dirty="0">
                <a:effectLst/>
                <a:latin typeface="Arial" panose="020B0604020202020204" pitchFamily="34" charset="0"/>
              </a:rPr>
              <a:t> Amenorrhoe &gt;90 Tage für einen Zyklus; prim. Amenorrhoe mit 15 Jahren oder &gt;3 Jahre nach </a:t>
            </a:r>
            <a:r>
              <a:rPr lang="de-CH" sz="1200" b="0" i="0" dirty="0" err="1">
                <a:effectLst/>
                <a:latin typeface="Arial" panose="020B0604020202020204" pitchFamily="34" charset="0"/>
              </a:rPr>
              <a:t>Thelarche</a:t>
            </a:r>
            <a:r>
              <a:rPr lang="de-CH" sz="1200" b="0" i="0" dirty="0">
                <a:effectLst/>
                <a:latin typeface="Arial" panose="020B0604020202020204" pitchFamily="34" charset="0"/>
              </a:rPr>
              <a:t>. </a:t>
            </a:r>
            <a:endParaRPr lang="de-DE" sz="12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7F43577-EBA7-52B0-27D6-FEEE68922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6A6C1-15B1-8CE4-4D1F-1DF9B64AC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DB26A9-398C-A801-5CFA-6B59A01D1BE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47A5C04D-DBA8-3857-C07D-9B9485575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332656"/>
            <a:ext cx="561662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Ergebnisse: Kriterien Adoleszenz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783B665-2CEB-0EDF-9805-0EE34B4BA174}"/>
              </a:ext>
            </a:extLst>
          </p:cNvPr>
          <p:cNvSpPr txBox="1"/>
          <p:nvPr/>
        </p:nvSpPr>
        <p:spPr>
          <a:xfrm>
            <a:off x="0" y="6186790"/>
            <a:ext cx="89289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Teede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HJ et al.,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Recommendations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From the 2023 International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Evidence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-Based Guideline for the Assessment and Management of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Polycystic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Ovary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Syndrome. Human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Reproduction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. 2023.</a:t>
            </a:r>
          </a:p>
          <a:p>
            <a:r>
              <a:rPr lang="de-CH" sz="800" b="0" dirty="0">
                <a:solidFill>
                  <a:srgbClr val="424242"/>
                </a:solidFill>
                <a:latin typeface="Schibsted Grotesk"/>
              </a:rPr>
              <a:t>Peña AS et al., 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Update on Diagnosis of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Polycystic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Ovary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Syndrome During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Adolescence</a:t>
            </a:r>
            <a:r>
              <a:rPr lang="de-CH" sz="800" b="0" dirty="0">
                <a:solidFill>
                  <a:srgbClr val="424242"/>
                </a:solidFill>
                <a:latin typeface="Schibsted Grotesk"/>
              </a:rPr>
              <a:t>.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Fertility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and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Sterility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. 2025.  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7E82109-CED1-01D5-B977-4C0AB6F69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585989"/>
            <a:ext cx="7270576" cy="457931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FAA9FB2F-F167-9FA8-90D3-2E4E0F2CB381}"/>
              </a:ext>
            </a:extLst>
          </p:cNvPr>
          <p:cNvSpPr txBox="1"/>
          <p:nvPr/>
        </p:nvSpPr>
        <p:spPr>
          <a:xfrm>
            <a:off x="7380312" y="2204864"/>
            <a:ext cx="1691680" cy="375487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de-CH" sz="1400" b="0" i="0" dirty="0">
                <a:effectLst/>
                <a:latin typeface="Arial" panose="020B0604020202020204" pitchFamily="34" charset="0"/>
              </a:rPr>
              <a:t>Die Adoleszenz beginnt biologisch mit der </a:t>
            </a:r>
            <a:r>
              <a:rPr lang="de-CH" sz="140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Menarche</a:t>
            </a:r>
            <a:r>
              <a:rPr lang="de-CH" sz="1400" b="0" i="0" dirty="0">
                <a:effectLst/>
                <a:latin typeface="Arial" panose="020B0604020202020204" pitchFamily="34" charset="0"/>
              </a:rPr>
              <a:t> und endet je nach Definition zw. </a:t>
            </a:r>
            <a:r>
              <a:rPr lang="de-CH" sz="140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19 und 24 Jahren </a:t>
            </a:r>
            <a:r>
              <a:rPr lang="de-CH" sz="1400" b="0" i="0" dirty="0">
                <a:effectLst/>
                <a:latin typeface="Arial" panose="020B0604020202020204" pitchFamily="34" charset="0"/>
              </a:rPr>
              <a:t>chronologisch.</a:t>
            </a:r>
          </a:p>
          <a:p>
            <a:endParaRPr lang="de-CH" sz="1400" b="0" dirty="0"/>
          </a:p>
          <a:p>
            <a:r>
              <a:rPr lang="de-CH" sz="1400" b="0" dirty="0"/>
              <a:t>F</a:t>
            </a:r>
            <a:r>
              <a:rPr lang="de-CH" sz="1400" b="0" i="0" dirty="0">
                <a:effectLst/>
                <a:latin typeface="Arial" panose="020B0604020202020204" pitchFamily="34" charset="0"/>
              </a:rPr>
              <a:t>ür die </a:t>
            </a:r>
            <a:r>
              <a:rPr lang="de-CH" sz="1400" i="0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PCOS/PMOS-Diagnostik </a:t>
            </a:r>
            <a:r>
              <a:rPr lang="de-CH" sz="1400" b="0" i="0" dirty="0">
                <a:effectLst/>
                <a:latin typeface="Arial" panose="020B0604020202020204" pitchFamily="34" charset="0"/>
              </a:rPr>
              <a:t>gilt </a:t>
            </a:r>
            <a:r>
              <a:rPr lang="de-CH" sz="1400" b="0" dirty="0"/>
              <a:t>jedoch </a:t>
            </a:r>
            <a:r>
              <a:rPr lang="de-CH" sz="1400" b="0" i="0" dirty="0">
                <a:effectLst/>
                <a:latin typeface="Arial" panose="020B0604020202020204" pitchFamily="34" charset="0"/>
              </a:rPr>
              <a:t>praktisch die Zeitspanne seit </a:t>
            </a:r>
            <a:r>
              <a:rPr lang="de-CH" sz="1400" i="0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Menarche</a:t>
            </a:r>
            <a:r>
              <a:rPr lang="de-CH" sz="1400" b="0" dirty="0"/>
              <a:t> </a:t>
            </a:r>
            <a:r>
              <a:rPr lang="de-CH" sz="1400" b="0" i="0" dirty="0">
                <a:effectLst/>
                <a:latin typeface="Arial" panose="020B0604020202020204" pitchFamily="34" charset="0"/>
              </a:rPr>
              <a:t>bis zur reproduktiven Reife (ca. </a:t>
            </a:r>
            <a:r>
              <a:rPr lang="de-CH" sz="1400" i="0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8 Jahre </a:t>
            </a:r>
            <a:r>
              <a:rPr lang="de-CH" sz="1400" i="0" dirty="0" err="1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postmenarchal</a:t>
            </a:r>
            <a:r>
              <a:rPr lang="de-CH" sz="1400" b="0" i="0" dirty="0">
                <a:effectLst/>
                <a:latin typeface="Arial" panose="020B0604020202020204" pitchFamily="34" charset="0"/>
              </a:rPr>
              <a:t>).</a:t>
            </a:r>
            <a:endParaRPr lang="de-DE" sz="14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9858F51-8261-2338-2BFB-3977DDD6F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40633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79FCE-48AE-B53C-54F7-B3D62A4D3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36EC6B90-1166-5C86-E4A8-4FFC88C3750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B96FC3B1-5D0F-1C1D-6AA3-C769391F7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620688"/>
            <a:ext cx="53283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Ergebnisse: Screening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9786D8C-F924-E67F-9AFA-F0129B425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32" y="1507199"/>
            <a:ext cx="7772400" cy="4802121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16B5E048-2299-4A9D-DC14-936EC40F7E8B}"/>
              </a:ext>
            </a:extLst>
          </p:cNvPr>
          <p:cNvSpPr txBox="1"/>
          <p:nvPr/>
        </p:nvSpPr>
        <p:spPr>
          <a:xfrm>
            <a:off x="-22598" y="6237312"/>
            <a:ext cx="89289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CH" sz="600" b="0" i="0" dirty="0" err="1">
                <a:solidFill>
                  <a:srgbClr val="424242"/>
                </a:solidFill>
                <a:effectLst/>
                <a:latin typeface="+mn-lt"/>
              </a:rPr>
              <a:t>Teede</a:t>
            </a:r>
            <a:r>
              <a:rPr lang="de-CH" sz="600" b="0" i="0" dirty="0">
                <a:solidFill>
                  <a:srgbClr val="424242"/>
                </a:solidFill>
                <a:effectLst/>
                <a:latin typeface="+mn-lt"/>
              </a:rPr>
              <a:t> HJ et al., </a:t>
            </a:r>
            <a:r>
              <a:rPr lang="de-CH" sz="600" b="0" i="0" dirty="0" err="1">
                <a:solidFill>
                  <a:srgbClr val="424242"/>
                </a:solidFill>
                <a:effectLst/>
                <a:latin typeface="+mn-lt"/>
              </a:rPr>
              <a:t>Recommendations</a:t>
            </a:r>
            <a:r>
              <a:rPr lang="de-CH" sz="600" b="0" i="0" dirty="0">
                <a:solidFill>
                  <a:srgbClr val="424242"/>
                </a:solidFill>
                <a:effectLst/>
                <a:latin typeface="+mn-lt"/>
              </a:rPr>
              <a:t> From the 2023 International </a:t>
            </a:r>
            <a:r>
              <a:rPr lang="de-CH" sz="600" b="0" i="0" dirty="0" err="1">
                <a:solidFill>
                  <a:srgbClr val="424242"/>
                </a:solidFill>
                <a:effectLst/>
                <a:latin typeface="+mn-lt"/>
              </a:rPr>
              <a:t>Evidence</a:t>
            </a:r>
            <a:r>
              <a:rPr lang="de-CH" sz="600" b="0" i="0" dirty="0">
                <a:solidFill>
                  <a:srgbClr val="424242"/>
                </a:solidFill>
                <a:effectLst/>
                <a:latin typeface="+mn-lt"/>
              </a:rPr>
              <a:t>-Based Guideline for the Assessment and Management of </a:t>
            </a:r>
            <a:r>
              <a:rPr lang="de-CH" sz="600" b="0" i="0" dirty="0" err="1">
                <a:solidFill>
                  <a:srgbClr val="424242"/>
                </a:solidFill>
                <a:effectLst/>
                <a:latin typeface="+mn-lt"/>
              </a:rPr>
              <a:t>Polycystic</a:t>
            </a:r>
            <a:r>
              <a:rPr lang="de-CH" sz="600" b="0" i="0" dirty="0">
                <a:solidFill>
                  <a:srgbClr val="424242"/>
                </a:solidFill>
                <a:effectLst/>
                <a:latin typeface="+mn-lt"/>
              </a:rPr>
              <a:t> </a:t>
            </a:r>
            <a:r>
              <a:rPr lang="de-CH" sz="600" b="0" i="0" dirty="0" err="1">
                <a:solidFill>
                  <a:srgbClr val="424242"/>
                </a:solidFill>
                <a:effectLst/>
                <a:latin typeface="+mn-lt"/>
              </a:rPr>
              <a:t>Ovary</a:t>
            </a:r>
            <a:r>
              <a:rPr lang="de-CH" sz="600" b="0" i="0" dirty="0">
                <a:solidFill>
                  <a:srgbClr val="424242"/>
                </a:solidFill>
                <a:effectLst/>
                <a:latin typeface="+mn-lt"/>
              </a:rPr>
              <a:t> Syndrome. Human </a:t>
            </a:r>
            <a:r>
              <a:rPr lang="de-CH" sz="600" b="0" i="0" dirty="0" err="1">
                <a:solidFill>
                  <a:srgbClr val="424242"/>
                </a:solidFill>
                <a:effectLst/>
                <a:latin typeface="+mn-lt"/>
              </a:rPr>
              <a:t>Reproduction</a:t>
            </a:r>
            <a:r>
              <a:rPr lang="de-CH" sz="600" b="0" i="0" dirty="0">
                <a:solidFill>
                  <a:srgbClr val="424242"/>
                </a:solidFill>
                <a:effectLst/>
                <a:latin typeface="+mn-lt"/>
              </a:rPr>
              <a:t>. 2023.; </a:t>
            </a:r>
            <a:r>
              <a:rPr lang="de-DE" sz="600" b="0" dirty="0">
                <a:latin typeface="+mn-lt"/>
              </a:rPr>
              <a:t>Huddleston HG, </a:t>
            </a:r>
            <a:r>
              <a:rPr lang="de-DE" sz="600" b="0" dirty="0" err="1">
                <a:latin typeface="+mn-lt"/>
              </a:rPr>
              <a:t>Dokras</a:t>
            </a:r>
            <a:r>
              <a:rPr lang="de-DE" sz="600" b="0" dirty="0">
                <a:latin typeface="+mn-lt"/>
              </a:rPr>
              <a:t> A. Diagnosis and Treatment of </a:t>
            </a:r>
            <a:r>
              <a:rPr lang="de-DE" sz="600" b="0" dirty="0" err="1">
                <a:latin typeface="+mn-lt"/>
              </a:rPr>
              <a:t>Polycystic</a:t>
            </a:r>
            <a:r>
              <a:rPr lang="de-DE" sz="600" b="0" dirty="0">
                <a:latin typeface="+mn-lt"/>
              </a:rPr>
              <a:t> </a:t>
            </a:r>
            <a:r>
              <a:rPr lang="de-DE" sz="600" b="0" dirty="0" err="1">
                <a:latin typeface="+mn-lt"/>
              </a:rPr>
              <a:t>Ovary</a:t>
            </a:r>
            <a:r>
              <a:rPr lang="de-DE" sz="600" b="0" dirty="0">
                <a:latin typeface="+mn-lt"/>
              </a:rPr>
              <a:t> Syndrome. JAMA. 2022; Cho L et al., Summary of Updated </a:t>
            </a:r>
            <a:r>
              <a:rPr lang="de-DE" sz="600" b="0" dirty="0" err="1">
                <a:latin typeface="+mn-lt"/>
              </a:rPr>
              <a:t>Recommendations</a:t>
            </a:r>
            <a:r>
              <a:rPr lang="de-DE" sz="600" b="0" dirty="0">
                <a:latin typeface="+mn-lt"/>
              </a:rPr>
              <a:t> for Primary </a:t>
            </a:r>
            <a:r>
              <a:rPr lang="de-DE" sz="600" b="0" dirty="0" err="1">
                <a:latin typeface="+mn-lt"/>
              </a:rPr>
              <a:t>Prevention</a:t>
            </a:r>
            <a:r>
              <a:rPr lang="de-DE" sz="600" b="0" dirty="0">
                <a:latin typeface="+mn-lt"/>
              </a:rPr>
              <a:t> of </a:t>
            </a:r>
            <a:r>
              <a:rPr lang="de-DE" sz="600" b="0" dirty="0" err="1">
                <a:latin typeface="+mn-lt"/>
              </a:rPr>
              <a:t>Cardiovascular</a:t>
            </a:r>
            <a:r>
              <a:rPr lang="de-DE" sz="600" b="0" dirty="0">
                <a:latin typeface="+mn-lt"/>
              </a:rPr>
              <a:t> Disease in Women: JACC State-of-the-Art Review. Journal of the American College of </a:t>
            </a:r>
            <a:r>
              <a:rPr lang="de-DE" sz="600" b="0" dirty="0" err="1">
                <a:latin typeface="+mn-lt"/>
              </a:rPr>
              <a:t>Cardiology</a:t>
            </a:r>
            <a:r>
              <a:rPr lang="de-DE" sz="600" b="0" dirty="0">
                <a:latin typeface="+mn-lt"/>
              </a:rPr>
              <a:t>. 2020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067F424-76BA-7740-D75A-8423879B44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9181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F310A-3C2F-6923-A9FA-2A5181B7B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CCC08553-483B-3017-9050-3912D218291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500C8D09-0C17-34E2-0A83-16AD288D5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620688"/>
            <a:ext cx="511229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Ergebnisse: Therapie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7CBF0BA-EE43-F8CC-89F6-C0F923139D07}"/>
              </a:ext>
            </a:extLst>
          </p:cNvPr>
          <p:cNvSpPr txBox="1"/>
          <p:nvPr/>
        </p:nvSpPr>
        <p:spPr>
          <a:xfrm>
            <a:off x="107504" y="1844824"/>
            <a:ext cx="8928992" cy="130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CH" sz="2800" dirty="0"/>
              <a:t>Die Umbenennung von PCOS in PMOS ändert die therapeutischen Empfehlungen selbst nicht</a:t>
            </a:r>
            <a:r>
              <a:rPr lang="de-CH" sz="2800" b="0" dirty="0"/>
              <a:t>.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2C29528-B273-CD60-C46C-F33AF9D4075C}"/>
              </a:ext>
            </a:extLst>
          </p:cNvPr>
          <p:cNvSpPr txBox="1"/>
          <p:nvPr/>
        </p:nvSpPr>
        <p:spPr>
          <a:xfrm>
            <a:off x="0" y="6309320"/>
            <a:ext cx="89289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Teede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HJ et al.,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Recommendations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From the 2023 International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Evidence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-Based Guideline for the Assessment and Management of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Polycystic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Ovary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Syndrome. Human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Reproduction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. 2023. </a:t>
            </a:r>
          </a:p>
          <a:p>
            <a:pPr>
              <a:buNone/>
            </a:pPr>
            <a:endParaRPr lang="de-CH" sz="800" b="0" i="0" dirty="0">
              <a:solidFill>
                <a:srgbClr val="424242"/>
              </a:solidFill>
              <a:effectLst/>
              <a:latin typeface="Schibsted Grotesk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7839D09-977F-6AE6-3BD6-D35502CF2A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8454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34" name="Gerade Verbindung 3">
            <a:extLst>
              <a:ext uri="{FF2B5EF4-FFF2-40B4-BE49-F238E27FC236}">
                <a16:creationId xmlns:a16="http://schemas.microsoft.com/office/drawing/2014/main" id="{A11C2EA9-EAB2-435A-BE77-1F7E5EA6A5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5" name="Textfeld 9">
            <a:extLst>
              <a:ext uri="{FF2B5EF4-FFF2-40B4-BE49-F238E27FC236}">
                <a16:creationId xmlns:a16="http://schemas.microsoft.com/office/drawing/2014/main" id="{B7FED972-0D5A-C9EC-1297-2ED59876D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35000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5EF0F16-2A11-716D-4198-805DC26E1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5454D192-E335-DDDB-55FC-B421FEDD07C6}"/>
              </a:ext>
            </a:extLst>
          </p:cNvPr>
          <p:cNvSpPr txBox="1"/>
          <p:nvPr/>
        </p:nvSpPr>
        <p:spPr>
          <a:xfrm>
            <a:off x="251520" y="1556792"/>
            <a:ext cx="864096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e-CH" sz="1800" b="0" i="0" dirty="0">
                <a:effectLst/>
                <a:latin typeface="Arial" panose="020B0604020202020204" pitchFamily="34" charset="0"/>
              </a:rPr>
              <a:t>Was sich durch die Umbenennung tatsächlich ändert, ist eher konzeptuell und strukturell als pharmakologisch:</a:t>
            </a:r>
          </a:p>
          <a:p>
            <a:pPr marL="285750" marR="0" indent="-285750" algn="l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de-CH" sz="18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Breitere Rahmung des Managements</a:t>
            </a:r>
            <a:r>
              <a:rPr lang="de-CH" sz="1800" b="0" i="0" dirty="0">
                <a:effectLst/>
                <a:latin typeface="Arial" panose="020B0604020202020204" pitchFamily="34" charset="0"/>
              </a:rPr>
              <a:t>: PMOS betont explizit die multisystemische endokrin-metabolische Natur, was die bereits bestehende Empfehlung verstärkt, reproduktive, metabolische, kardiovaskuläre, dermatologische und psychologische Aspekte gemeinsam zu adressieren (inkl. Screening auf Depression/Angst, Essstörungen).</a:t>
            </a:r>
            <a:endParaRPr lang="de-CH" sz="1800" b="0" dirty="0"/>
          </a:p>
          <a:p>
            <a:pPr marL="285750" marR="0" indent="-285750" algn="l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de-CH" sz="18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ICD-Kodierung und Klassifikation</a:t>
            </a:r>
            <a:r>
              <a:rPr lang="de-CH" sz="1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de-CH" sz="1800" b="0" i="0" dirty="0">
                <a:effectLst/>
                <a:latin typeface="Arial" panose="020B0604020202020204" pitchFamily="34" charset="0"/>
              </a:rPr>
              <a:t>werden im Rahmen der Implementierung angepasst, was langfristig Versorgungsstrukturen und Abrechnung beeinflussen könnte.</a:t>
            </a:r>
            <a:endParaRPr lang="de-CH" sz="1800" b="0" dirty="0"/>
          </a:p>
          <a:p>
            <a:pPr marL="285750" marR="0" indent="-285750" algn="l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de-CH" sz="18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Kommunikation und Aufklärung</a:t>
            </a:r>
            <a:r>
              <a:rPr lang="de-CH" sz="1800" b="0" i="0" dirty="0">
                <a:effectLst/>
                <a:latin typeface="Arial" panose="020B0604020202020204" pitchFamily="34" charset="0"/>
              </a:rPr>
              <a:t>: Erwartet wird eine Verbesserung des Patientenverständnisses und weniger Stigmatisierung, was indirekt Therapieadhärenz und Versorgungszufriedenheit verbessern könnte – ein direkter Effekt auf Wirksamkeit einzelner Medikamente ist jedoch nicht belegt.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7852E-E44D-7DD5-D211-415F38907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4B9C60C5-B065-2914-10F1-6C2C61677A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692E3807-E639-1B5F-CB0E-E55138F2E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2</a:t>
            </a:r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. 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Thema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2C9385B-1DA1-F635-4FA4-C18F760D4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99214329-C492-FB6D-0AC7-29AD5FC33C45}"/>
              </a:ext>
            </a:extLst>
          </p:cNvPr>
          <p:cNvSpPr txBox="1"/>
          <p:nvPr/>
        </p:nvSpPr>
        <p:spPr>
          <a:xfrm>
            <a:off x="1685870" y="2708920"/>
            <a:ext cx="5838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tx2">
                    <a:lumMod val="50000"/>
                  </a:schemeClr>
                </a:solidFill>
              </a:rPr>
              <a:t>Gestagene und </a:t>
            </a:r>
            <a:r>
              <a:rPr lang="de-DE" sz="2800" dirty="0" err="1">
                <a:solidFill>
                  <a:schemeClr val="tx2">
                    <a:lumMod val="50000"/>
                  </a:schemeClr>
                </a:solidFill>
              </a:rPr>
              <a:t>Meningeomrisiko</a:t>
            </a:r>
            <a:endParaRPr lang="de-DE" sz="2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09581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D58AE-6061-E112-EE38-D1B0C60E2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C0DDC7A4-842C-58BB-B059-41AB620315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49410C7-3FDE-F3CA-06CE-9BB82AEE3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0688"/>
            <a:ext cx="48242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Hintergrund: EMA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4AF108C-1B16-EB3F-AF02-AC3ED05EC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3D014BA3-0BD2-583E-613E-9F9CB7736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485495"/>
            <a:ext cx="8810343" cy="489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7224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2DEDE-698D-A26B-B040-91BE80756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B4C8F763-AAC1-0CE2-AFF7-20EE5B8B50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E6C0E3D8-0AC1-698C-8034-2605CC6B8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620688"/>
            <a:ext cx="56163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Hintergrund: Österreich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F61FBB9-810F-8B98-97E7-8E4AB353D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1458BE1-B82E-D27A-94A5-4CC0B40FD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450083"/>
            <a:ext cx="7772400" cy="5075261"/>
          </a:xfrm>
          <a:prstGeom prst="rect">
            <a:avLst/>
          </a:prstGeom>
        </p:spPr>
      </p:pic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4269AC62-4FFA-960F-8EA9-E4121D6CF9F5}"/>
              </a:ext>
            </a:extLst>
          </p:cNvPr>
          <p:cNvCxnSpPr/>
          <p:nvPr/>
        </p:nvCxnSpPr>
        <p:spPr bwMode="auto">
          <a:xfrm>
            <a:off x="1115616" y="6453336"/>
            <a:ext cx="1152128" cy="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FDF7F647-2620-84AE-774E-7FFA58BC1AA7}"/>
              </a:ext>
            </a:extLst>
          </p:cNvPr>
          <p:cNvCxnSpPr/>
          <p:nvPr/>
        </p:nvCxnSpPr>
        <p:spPr bwMode="auto">
          <a:xfrm>
            <a:off x="6300192" y="6237312"/>
            <a:ext cx="1152128" cy="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D90C8B7A-929A-5AB9-418F-8D3CB779B876}"/>
              </a:ext>
            </a:extLst>
          </p:cNvPr>
          <p:cNvSpPr txBox="1"/>
          <p:nvPr/>
        </p:nvSpPr>
        <p:spPr>
          <a:xfrm>
            <a:off x="4932040" y="2492896"/>
            <a:ext cx="3833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highlight>
                  <a:srgbClr val="FFFF00"/>
                </a:highlight>
              </a:rPr>
              <a:t>Österreich</a:t>
            </a:r>
          </a:p>
          <a:p>
            <a:r>
              <a:rPr lang="de-DE" sz="1600" b="0" dirty="0">
                <a:highlight>
                  <a:srgbClr val="FFFF00"/>
                </a:highlight>
              </a:rPr>
              <a:t>(bisher kein Statement von Swissmedic)</a:t>
            </a:r>
          </a:p>
        </p:txBody>
      </p:sp>
    </p:spTree>
    <p:extLst>
      <p:ext uri="{BB962C8B-B14F-4D97-AF65-F5344CB8AC3E}">
        <p14:creationId xmlns:p14="http://schemas.microsoft.com/office/powerpoint/2010/main" val="378614743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95F1A-B5ED-2361-772C-E6FB26BA6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F8ED79B5-E0B1-D496-A516-8ECF6273574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C3B13631-51C4-C3C0-C5AB-09B8A7030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620688"/>
            <a:ext cx="53283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Zwischengedanken ...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EDDEA98-B692-8F8E-3C2D-740814C54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669C2794-E7E9-0C25-A638-661DD409832B}"/>
              </a:ext>
            </a:extLst>
          </p:cNvPr>
          <p:cNvSpPr txBox="1"/>
          <p:nvPr/>
        </p:nvSpPr>
        <p:spPr>
          <a:xfrm>
            <a:off x="395536" y="1628800"/>
            <a:ext cx="8424936" cy="3076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tx2">
                    <a:lumMod val="50000"/>
                  </a:schemeClr>
                </a:solidFill>
              </a:rPr>
              <a:t>In dem EMA-Statement steht </a:t>
            </a:r>
            <a:r>
              <a:rPr lang="de-DE" sz="2200" u="sng" dirty="0">
                <a:solidFill>
                  <a:schemeClr val="tx2">
                    <a:lumMod val="50000"/>
                  </a:schemeClr>
                </a:solidFill>
              </a:rPr>
              <a:t>nicht</a:t>
            </a:r>
            <a:r>
              <a:rPr lang="de-DE" sz="2200" dirty="0">
                <a:solidFill>
                  <a:schemeClr val="tx2">
                    <a:lumMod val="50000"/>
                  </a:schemeClr>
                </a:solidFill>
              </a:rPr>
              <a:t>, dass DSG / ENG -haltige Kontrazeptiva ab jetzt gemieden werden sollten!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tx2">
                    <a:lumMod val="50000"/>
                  </a:schemeClr>
                </a:solidFill>
              </a:rPr>
              <a:t>Aber das BASG (Österreich) liefert gleich eine Liste mit allen Kontrazeptiva, die DSG / ENG enthalten.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tx2">
                    <a:lumMod val="50000"/>
                  </a:schemeClr>
                </a:solidFill>
              </a:rPr>
              <a:t>Es ist zu befürchten, dass aus Angst vor Meningeomen, die „gefühlte“ Auswahl an Gestagenen immer kleiner wird.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9BAA05F-0E65-069A-DA9E-F7303070D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4869160"/>
            <a:ext cx="2417537" cy="153871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9510448-1692-FE93-C1F0-44E098DC0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4869160"/>
            <a:ext cx="2510233" cy="151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77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846C7-5C5C-8EFE-E7E1-3C0836EDA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>
            <a:extLst>
              <a:ext uri="{FF2B5EF4-FFF2-40B4-BE49-F238E27FC236}">
                <a16:creationId xmlns:a16="http://schemas.microsoft.com/office/drawing/2014/main" id="{0A0CDC75-C8B5-2AE0-860A-E7268F0A26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>
            <a:extLst>
              <a:ext uri="{FF2B5EF4-FFF2-40B4-BE49-F238E27FC236}">
                <a16:creationId xmlns:a16="http://schemas.microsoft.com/office/drawing/2014/main" id="{533D4AE7-1CB4-C7A3-4B53-2DB650350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667" y="332656"/>
            <a:ext cx="48974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Was sind Meningeome?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9525B3A-A16F-8CAC-87E7-B073CB17C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A8329A8-E037-A49C-960D-A99E39C1F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91002"/>
            <a:ext cx="8848693" cy="496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40294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91C45-40CB-A766-8EE9-313B5668C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241C9D38-16C7-C99F-4A99-D2C7F7EF5E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E8391FF-E28E-96E9-F1D1-B7271239D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80" y="332656"/>
            <a:ext cx="374414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Epidemiologie Meningeome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4D56F2C-CB27-172A-CE64-E467FE28C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1FE00B81-2203-F9FC-2C38-C4004EFA8F02}"/>
              </a:ext>
            </a:extLst>
          </p:cNvPr>
          <p:cNvSpPr txBox="1"/>
          <p:nvPr/>
        </p:nvSpPr>
        <p:spPr>
          <a:xfrm>
            <a:off x="215516" y="1628800"/>
            <a:ext cx="8712968" cy="3584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200" i="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Meningeome machen etwa 33 – 42 % aller primären ZNS-Tumoren aus, mit einer altersstandardisierten Inzidenz von ca. 8 – 10 pro 100’000 Personenjahre in den USA. </a:t>
            </a:r>
            <a:r>
              <a:rPr lang="de-CH" sz="2200" i="0" baseline="300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1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200" i="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Frauen sind häufiger betroffen (</a:t>
            </a:r>
            <a:r>
              <a:rPr lang="de-CH" sz="2200" i="0" dirty="0" err="1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w</a:t>
            </a:r>
            <a:r>
              <a:rPr lang="de-CH" sz="2200" i="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: m = 2-3 : 1). </a:t>
            </a:r>
            <a:r>
              <a:rPr lang="de-CH" sz="2200" i="0" baseline="300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2</a:t>
            </a:r>
            <a:endParaRPr lang="de-CH" sz="2200" baseline="30000" dirty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200" i="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Häufigkeitsgipfel </a:t>
            </a:r>
            <a:r>
              <a:rPr lang="de-CH" sz="2200" i="0" u="sng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&gt;</a:t>
            </a:r>
            <a:r>
              <a:rPr lang="de-CH" sz="2200" i="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65. Lebensjahr. </a:t>
            </a:r>
            <a:r>
              <a:rPr lang="de-CH" sz="2200" i="0" baseline="300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2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200" i="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Die Inzidenz steigt weltweit an, wesentlich getrieben durch zunehmende Bildgebung. </a:t>
            </a:r>
            <a:r>
              <a:rPr lang="de-CH" sz="2200" i="0" baseline="300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2,3</a:t>
            </a:r>
            <a:endParaRPr lang="de-DE" sz="2200" baseline="30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633EBB4-8753-3F41-504F-A28064049C92}"/>
              </a:ext>
            </a:extLst>
          </p:cNvPr>
          <p:cNvSpPr txBox="1"/>
          <p:nvPr/>
        </p:nvSpPr>
        <p:spPr>
          <a:xfrm>
            <a:off x="179512" y="6021288"/>
            <a:ext cx="8280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1 Abuawad M et al., Hospital-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based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descriptive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epidemiology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of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intracranial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meningiomas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in Palestine: A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retrospective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study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from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a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major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referral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center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(2018–2023).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PloS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One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. 2025</a:t>
            </a:r>
          </a:p>
          <a:p>
            <a:pPr>
              <a:buNone/>
            </a:pP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2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Xu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C et al.,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Association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between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anthropometric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factors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and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meningioma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risk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: A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systematic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review and meta-analysis.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PloS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 </a:t>
            </a:r>
            <a:r>
              <a:rPr lang="de-CH" sz="800" b="0" i="0" dirty="0" err="1">
                <a:solidFill>
                  <a:srgbClr val="424242"/>
                </a:solidFill>
                <a:effectLst/>
                <a:latin typeface="Schibsted Grotesk"/>
              </a:rPr>
              <a:t>One</a:t>
            </a:r>
            <a:r>
              <a:rPr lang="de-CH" sz="800" b="0" i="0" dirty="0">
                <a:solidFill>
                  <a:srgbClr val="424242"/>
                </a:solidFill>
                <a:effectLst/>
                <a:latin typeface="Schibsted Grotesk"/>
              </a:rPr>
              <a:t>. 2024</a:t>
            </a:r>
          </a:p>
          <a:p>
            <a:r>
              <a:rPr lang="de-CH" sz="800" b="0" dirty="0">
                <a:solidFill>
                  <a:srgbClr val="424242"/>
                </a:solidFill>
                <a:latin typeface="Schibsted Grotesk"/>
              </a:rPr>
              <a:t>3 Miller KD et al., Brain and Other Central </a:t>
            </a:r>
            <a:r>
              <a:rPr lang="de-CH" sz="800" b="0" dirty="0" err="1">
                <a:solidFill>
                  <a:srgbClr val="424242"/>
                </a:solidFill>
                <a:latin typeface="Schibsted Grotesk"/>
              </a:rPr>
              <a:t>Nervous</a:t>
            </a:r>
            <a:r>
              <a:rPr lang="de-CH" sz="800" b="0" dirty="0">
                <a:solidFill>
                  <a:srgbClr val="424242"/>
                </a:solidFill>
                <a:latin typeface="Schibsted Grotesk"/>
              </a:rPr>
              <a:t> System Tumor </a:t>
            </a:r>
            <a:r>
              <a:rPr lang="de-CH" sz="800" b="0" dirty="0" err="1">
                <a:solidFill>
                  <a:srgbClr val="424242"/>
                </a:solidFill>
                <a:latin typeface="Schibsted Grotesk"/>
              </a:rPr>
              <a:t>Statistics</a:t>
            </a:r>
            <a:r>
              <a:rPr lang="de-CH" sz="800" b="0" dirty="0">
                <a:solidFill>
                  <a:srgbClr val="424242"/>
                </a:solidFill>
                <a:latin typeface="Schibsted Grotesk"/>
              </a:rPr>
              <a:t>, 2021. CA: A Cancer Journal for </a:t>
            </a:r>
            <a:r>
              <a:rPr lang="de-CH" sz="800" b="0" dirty="0" err="1">
                <a:solidFill>
                  <a:srgbClr val="424242"/>
                </a:solidFill>
                <a:latin typeface="Schibsted Grotesk"/>
              </a:rPr>
              <a:t>Clinicians</a:t>
            </a:r>
            <a:r>
              <a:rPr lang="de-CH" sz="800" b="0" dirty="0">
                <a:solidFill>
                  <a:srgbClr val="424242"/>
                </a:solidFill>
                <a:latin typeface="Schibsted Grotesk"/>
              </a:rPr>
              <a:t>. 2021</a:t>
            </a:r>
          </a:p>
        </p:txBody>
      </p:sp>
    </p:spTree>
    <p:extLst>
      <p:ext uri="{BB962C8B-B14F-4D97-AF65-F5344CB8AC3E}">
        <p14:creationId xmlns:p14="http://schemas.microsoft.com/office/powerpoint/2010/main" val="3844550076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54598-4FE4-B79C-1615-1C321CE1E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964A7E7A-0B27-FAA4-0544-F806EFC0616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14885C36-16BB-FABD-32E2-1E116B5CE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332656"/>
            <a:ext cx="453623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Einteilung Meningeome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CAA8152-DC1C-88BF-DB34-5EAF103C6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D7F6F53-F99F-FBB9-80B7-4AF97E772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70" y="1484784"/>
            <a:ext cx="8866526" cy="4954981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AFB45B42-BE2F-FDDC-713B-0082AC32F12C}"/>
              </a:ext>
            </a:extLst>
          </p:cNvPr>
          <p:cNvSpPr txBox="1"/>
          <p:nvPr/>
        </p:nvSpPr>
        <p:spPr>
          <a:xfrm>
            <a:off x="2627784" y="6237312"/>
            <a:ext cx="70567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CH" sz="800" b="0" dirty="0">
                <a:solidFill>
                  <a:srgbClr val="424242"/>
                </a:solidFill>
                <a:latin typeface="+mn-lt"/>
              </a:rPr>
              <a:t>Aung TM et al., Biomarkers for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prognosis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 of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meningioma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patients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: A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systematic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 review and meta-analysis.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PloS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One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. 2023</a:t>
            </a:r>
          </a:p>
          <a:p>
            <a:pPr>
              <a:buNone/>
            </a:pPr>
            <a:r>
              <a:rPr lang="de-CH" sz="800" b="0" dirty="0">
                <a:solidFill>
                  <a:srgbClr val="424242"/>
                </a:solidFill>
                <a:latin typeface="+mn-lt"/>
              </a:rPr>
              <a:t>Barresi V et al., Classification of human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meningiomas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: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lights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,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shadows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, and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future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perspectives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. Journal of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Neuroscience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 Research. 2016</a:t>
            </a:r>
          </a:p>
        </p:txBody>
      </p:sp>
    </p:spTree>
    <p:extLst>
      <p:ext uri="{BB962C8B-B14F-4D97-AF65-F5344CB8AC3E}">
        <p14:creationId xmlns:p14="http://schemas.microsoft.com/office/powerpoint/2010/main" val="367295477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C6877-0557-CB98-6796-93EB801BD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560276D4-7D09-48D7-F782-4DFE04E534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5121D0E6-B6D9-9269-6CCD-7A5ECF313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332656"/>
            <a:ext cx="424819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Prognose Meningeome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17B92E6-3BAF-8B28-EAED-056769B2F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C3E3AAE7-EF69-CE5E-82F1-3C6ED6DB5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795" y="2192188"/>
            <a:ext cx="8820701" cy="231693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6F6F345-F975-A604-E31A-32FA2AB8B8D1}"/>
              </a:ext>
            </a:extLst>
          </p:cNvPr>
          <p:cNvSpPr txBox="1"/>
          <p:nvPr/>
        </p:nvSpPr>
        <p:spPr>
          <a:xfrm>
            <a:off x="179512" y="6021288"/>
            <a:ext cx="7920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CH" sz="800" b="0" dirty="0">
                <a:solidFill>
                  <a:srgbClr val="424242"/>
                </a:solidFill>
                <a:latin typeface="+mn-lt"/>
              </a:rPr>
              <a:t>Aung TM et al., Biomarkers for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prognosis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 of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meningioma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patients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: A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systematic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 review and meta-analysis.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PloS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One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. 2023</a:t>
            </a:r>
          </a:p>
          <a:p>
            <a:pPr>
              <a:buNone/>
            </a:pPr>
            <a:r>
              <a:rPr lang="de-CH" sz="800" b="0" dirty="0">
                <a:solidFill>
                  <a:srgbClr val="424242"/>
                </a:solidFill>
                <a:latin typeface="+mn-lt"/>
              </a:rPr>
              <a:t>Ho VKY et al.,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Epidemiology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 of Adult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Meningioma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: Report From the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Dutch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 Brain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Tumour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 Registry (2000-2019). European Journal of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Neurology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. 2023</a:t>
            </a:r>
          </a:p>
          <a:p>
            <a:pPr>
              <a:buNone/>
            </a:pPr>
            <a:r>
              <a:rPr lang="de-CH" sz="800" b="0" dirty="0">
                <a:solidFill>
                  <a:srgbClr val="424242"/>
                </a:solidFill>
                <a:latin typeface="+mn-lt"/>
              </a:rPr>
              <a:t>Goldbrunner R et al., EANO Guidelines for the Diagnosis and Treatment of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Meningiomas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. The Lancet. </a:t>
            </a:r>
            <a:r>
              <a:rPr lang="de-CH" sz="800" b="0" dirty="0" err="1">
                <a:solidFill>
                  <a:srgbClr val="424242"/>
                </a:solidFill>
                <a:latin typeface="+mn-lt"/>
              </a:rPr>
              <a:t>Oncology</a:t>
            </a:r>
            <a:r>
              <a:rPr lang="de-CH" sz="800" b="0" dirty="0">
                <a:solidFill>
                  <a:srgbClr val="424242"/>
                </a:solidFill>
                <a:latin typeface="+mn-lt"/>
              </a:rPr>
              <a:t>. 2016</a:t>
            </a:r>
          </a:p>
        </p:txBody>
      </p:sp>
    </p:spTree>
    <p:extLst>
      <p:ext uri="{BB962C8B-B14F-4D97-AF65-F5344CB8AC3E}">
        <p14:creationId xmlns:p14="http://schemas.microsoft.com/office/powerpoint/2010/main" val="203179800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556EA-BEB4-E507-3B63-E0A4EC784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DFF3A6D-E81A-526B-041F-63DA0D5267B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CF8BFCD9-7F21-5946-0058-4D39FFD31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332656"/>
            <a:ext cx="532831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Gestagene und </a:t>
            </a:r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Meningeomrisko</a:t>
            </a:r>
            <a:endParaRPr lang="de-CH" altLang="de-DE" sz="3200" dirty="0">
              <a:solidFill>
                <a:srgbClr val="006666"/>
              </a:solidFill>
              <a:latin typeface="Arial Black" panose="020B060402020202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E887803-57F2-6F68-9DAF-E3DE6736E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5B33A5EB-3D89-6268-8AFB-31BD3389B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592162"/>
            <a:ext cx="8924060" cy="4717158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7F0C7C0D-D936-7640-67A2-C698EE27D270}"/>
              </a:ext>
            </a:extLst>
          </p:cNvPr>
          <p:cNvSpPr txBox="1"/>
          <p:nvPr/>
        </p:nvSpPr>
        <p:spPr>
          <a:xfrm>
            <a:off x="35386" y="6309320"/>
            <a:ext cx="903649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de-CH" sz="800" b="0" dirty="0">
                <a:ea typeface="Calibri" panose="020F0502020204030204" pitchFamily="34" charset="0"/>
              </a:rPr>
              <a:t>Stute P, Pavicic E, Raabe A.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Progestogens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and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meningioma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beyond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serial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safety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warnings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towards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risk-stratified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prescribing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Manuskript in Vorbereitung</a:t>
            </a:r>
          </a:p>
        </p:txBody>
      </p:sp>
    </p:spTree>
    <p:extLst>
      <p:ext uri="{BB962C8B-B14F-4D97-AF65-F5344CB8AC3E}">
        <p14:creationId xmlns:p14="http://schemas.microsoft.com/office/powerpoint/2010/main" val="158640958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4B070-551E-3E5D-285E-06B22D688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198807B0-1CE0-9506-5351-54840A3FC44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2758E633-4167-DB18-1E2B-CFA35604A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8520" y="404664"/>
            <a:ext cx="702027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Kombinierte Kontrazeptiva und </a:t>
            </a:r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Meningeomrisiko</a:t>
            </a:r>
            <a:endParaRPr lang="de-CH" altLang="de-DE" sz="3200" dirty="0">
              <a:solidFill>
                <a:srgbClr val="006666"/>
              </a:solidFill>
              <a:latin typeface="Arial Black" panose="020B0604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A423643-25CC-4240-D0DC-24126D2D6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39" y="1484784"/>
            <a:ext cx="8574041" cy="482453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0A56D32-2B1C-D314-9169-1095DF41323B}"/>
              </a:ext>
            </a:extLst>
          </p:cNvPr>
          <p:cNvSpPr txBox="1"/>
          <p:nvPr/>
        </p:nvSpPr>
        <p:spPr>
          <a:xfrm>
            <a:off x="35386" y="6309320"/>
            <a:ext cx="903649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de-CH" sz="800" b="0" dirty="0">
                <a:ea typeface="Calibri" panose="020F0502020204030204" pitchFamily="34" charset="0"/>
              </a:rPr>
              <a:t>Stute P, Pavicic E, Raabe A.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Progestogens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and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meningioma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beyond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serial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safety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warnings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towards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risk-stratified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prescribing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Manuskript in Vorbereitung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0F09E6D-5D29-C9CD-050D-82584ED559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0193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B549D-90BF-737B-4F31-64D953949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B8EE1CD8-302C-BA81-61CE-1F38BB977C3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C7CC70AB-BA2C-E03A-261A-CB9D9239B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0FDA5249-D447-0C5B-ABD1-C792D6989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23" y="1484784"/>
            <a:ext cx="8624957" cy="4895669"/>
          </a:xfrm>
          <a:prstGeom prst="rect">
            <a:avLst/>
          </a:prstGeom>
        </p:spPr>
      </p:pic>
      <p:sp>
        <p:nvSpPr>
          <p:cNvPr id="4" name="Textfeld 9">
            <a:extLst>
              <a:ext uri="{FF2B5EF4-FFF2-40B4-BE49-F238E27FC236}">
                <a16:creationId xmlns:a16="http://schemas.microsoft.com/office/drawing/2014/main" id="{A42F2544-8D27-92C1-1CD9-9008D54E8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68560" y="611977"/>
            <a:ext cx="70202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HRT und </a:t>
            </a:r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Meningeomrisiko</a:t>
            </a:r>
            <a:endParaRPr lang="de-CH" altLang="de-DE" sz="3200" dirty="0">
              <a:solidFill>
                <a:srgbClr val="006666"/>
              </a:solidFill>
              <a:latin typeface="Arial Black" panose="020B060402020202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F26971F-5E6B-6C39-47F7-A2DACF4F8647}"/>
              </a:ext>
            </a:extLst>
          </p:cNvPr>
          <p:cNvSpPr txBox="1"/>
          <p:nvPr/>
        </p:nvSpPr>
        <p:spPr>
          <a:xfrm>
            <a:off x="35386" y="6309320"/>
            <a:ext cx="903649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de-CH" sz="800" b="0" dirty="0">
                <a:ea typeface="Calibri" panose="020F0502020204030204" pitchFamily="34" charset="0"/>
              </a:rPr>
              <a:t>Stute P, Pavicic E, Raabe A.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Progestogens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and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meningioma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beyond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serial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safety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warnings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towards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risk-stratified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prescribing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Manuskript in Vorbereitung</a:t>
            </a:r>
          </a:p>
        </p:txBody>
      </p:sp>
    </p:spTree>
    <p:extLst>
      <p:ext uri="{BB962C8B-B14F-4D97-AF65-F5344CB8AC3E}">
        <p14:creationId xmlns:p14="http://schemas.microsoft.com/office/powerpoint/2010/main" val="412329755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85A1B-3624-18A0-4ADD-C37295F9A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6505EE3-F1C8-CA12-657B-11BA984558E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C4767260-3D17-E13A-38A7-48FC37FD6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620713"/>
            <a:ext cx="55446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Wie kommunizieren?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8852A19-7FDE-2714-8013-F8AD2E627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C012DDC-D6EE-3E13-5C40-7A64A85689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284"/>
          <a:stretch>
            <a:fillRect/>
          </a:stretch>
        </p:blipFill>
        <p:spPr>
          <a:xfrm>
            <a:off x="35496" y="1484784"/>
            <a:ext cx="9094271" cy="4712014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454387E-110D-6CF4-D4DF-D89260F52AE7}"/>
              </a:ext>
            </a:extLst>
          </p:cNvPr>
          <p:cNvSpPr txBox="1"/>
          <p:nvPr/>
        </p:nvSpPr>
        <p:spPr>
          <a:xfrm>
            <a:off x="35386" y="6309320"/>
            <a:ext cx="903649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de-CH" sz="800" b="0" dirty="0">
                <a:ea typeface="Calibri" panose="020F0502020204030204" pitchFamily="34" charset="0"/>
              </a:rPr>
              <a:t>Stute P, Pavicic E, Raabe A.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Progestogens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and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meningioma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beyond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serial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safety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warnings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towards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risk-stratified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prescribing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Manuskript in Vorbereitung</a:t>
            </a:r>
          </a:p>
        </p:txBody>
      </p:sp>
    </p:spTree>
    <p:extLst>
      <p:ext uri="{BB962C8B-B14F-4D97-AF65-F5344CB8AC3E}">
        <p14:creationId xmlns:p14="http://schemas.microsoft.com/office/powerpoint/2010/main" val="296458336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6D98F-6AAA-9333-0622-5BE6DF2C6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47BEDCAE-F1F2-0B0D-2583-DA4CE000069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6D9D0955-8468-B054-52D0-6A97D8B6E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620688"/>
            <a:ext cx="48242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59F754B-1D99-DB5D-EECE-693FDEFF86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D800481C-9921-4184-5DA9-906A87F34B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313"/>
          <a:stretch>
            <a:fillRect/>
          </a:stretch>
        </p:blipFill>
        <p:spPr>
          <a:xfrm>
            <a:off x="180049" y="1628800"/>
            <a:ext cx="8784439" cy="396605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987E3D94-00B6-B67F-BAA4-9CD689902C00}"/>
              </a:ext>
            </a:extLst>
          </p:cNvPr>
          <p:cNvSpPr txBox="1"/>
          <p:nvPr/>
        </p:nvSpPr>
        <p:spPr>
          <a:xfrm>
            <a:off x="35386" y="6309320"/>
            <a:ext cx="903649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de-CH" sz="800" b="0" dirty="0">
                <a:ea typeface="Calibri" panose="020F0502020204030204" pitchFamily="34" charset="0"/>
              </a:rPr>
              <a:t>Stute P, Pavicic E, Raabe A.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Progestogens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and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meningioma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beyond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serial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safety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warnings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towards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risk-stratified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CH" sz="8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prescribing</a:t>
            </a:r>
            <a:r>
              <a:rPr lang="de-CH" sz="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Manuskript in Vorbereitung</a:t>
            </a:r>
          </a:p>
        </p:txBody>
      </p:sp>
    </p:spTree>
    <p:extLst>
      <p:ext uri="{BB962C8B-B14F-4D97-AF65-F5344CB8AC3E}">
        <p14:creationId xmlns:p14="http://schemas.microsoft.com/office/powerpoint/2010/main" val="283620811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hteck 1">
            <a:extLst>
              <a:ext uri="{FF2B5EF4-FFF2-40B4-BE49-F238E27FC236}">
                <a16:creationId xmlns:a16="http://schemas.microsoft.com/office/drawing/2014/main" id="{5A035449-9CF8-CDDF-4553-8523B9F9B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-1971675"/>
            <a:ext cx="865188" cy="474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CH" altLang="de-DE"/>
          </a:p>
        </p:txBody>
      </p:sp>
      <p:pic>
        <p:nvPicPr>
          <p:cNvPr id="14339" name="Grafik 1">
            <a:extLst>
              <a:ext uri="{FF2B5EF4-FFF2-40B4-BE49-F238E27FC236}">
                <a16:creationId xmlns:a16="http://schemas.microsoft.com/office/drawing/2014/main" id="{989C7BBE-2EBB-284A-7A5B-FCC8E23F9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781175"/>
            <a:ext cx="6600825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Grafik 2">
            <a:extLst>
              <a:ext uri="{FF2B5EF4-FFF2-40B4-BE49-F238E27FC236}">
                <a16:creationId xmlns:a16="http://schemas.microsoft.com/office/drawing/2014/main" id="{8F4DA951-2D48-4F6D-ED52-315BF1738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913" y="3076575"/>
            <a:ext cx="735012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28098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ext Box 10"/>
          <p:cNvSpPr txBox="1">
            <a:spLocks noChangeArrowheads="1"/>
          </p:cNvSpPr>
          <p:nvPr/>
        </p:nvSpPr>
        <p:spPr bwMode="auto">
          <a:xfrm>
            <a:off x="611188" y="3500438"/>
            <a:ext cx="2232025" cy="708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2000" i="1" dirty="0">
                <a:solidFill>
                  <a:srgbClr val="006666"/>
                </a:solidFill>
                <a:latin typeface="+mn-lt"/>
                <a:ea typeface="ＭＳ Ｐゴシック" charset="-128"/>
              </a:rPr>
              <a:t>Prof. Dr. Michael von Wolff</a:t>
            </a:r>
          </a:p>
        </p:txBody>
      </p:sp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379413" y="5949950"/>
            <a:ext cx="8496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2000" b="0" i="1">
                <a:solidFill>
                  <a:schemeClr val="bg2"/>
                </a:solidFill>
              </a:rPr>
              <a:t>Abteilung Gyn. Endokrinologie und Reproduktionsmedizin, Universitäts-Frauenklinik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DC4603C-3819-5066-3194-3549645CAC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00025"/>
            <a:ext cx="3731515" cy="1119454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E58948BF-1566-6B23-803E-024BC0F834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837" b="10038"/>
          <a:stretch/>
        </p:blipFill>
        <p:spPr>
          <a:xfrm>
            <a:off x="3635896" y="2886083"/>
            <a:ext cx="5508104" cy="2953667"/>
          </a:xfrm>
          <a:prstGeom prst="rect">
            <a:avLst/>
          </a:prstGeom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0" y="73025"/>
            <a:ext cx="5796136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DE" altLang="de-DE" sz="2800" i="1" dirty="0">
                <a:solidFill>
                  <a:srgbClr val="006666"/>
                </a:solidFill>
                <a:latin typeface="Arial Black" panose="020B0A04020102020204" pitchFamily="34" charset="0"/>
              </a:rPr>
              <a:t>Hot Topics – Gynäkologische Endokrinologie und Kinderwunsch</a:t>
            </a:r>
          </a:p>
        </p:txBody>
      </p:sp>
    </p:spTree>
    <p:extLst>
      <p:ext uri="{BB962C8B-B14F-4D97-AF65-F5344CB8AC3E}">
        <p14:creationId xmlns:p14="http://schemas.microsoft.com/office/powerpoint/2010/main" val="2260410670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0968E0CD-B4B6-E399-41B4-A0CDD0E1F32C}"/>
              </a:ext>
            </a:extLst>
          </p:cNvPr>
          <p:cNvSpPr txBox="1">
            <a:spLocks/>
          </p:cNvSpPr>
          <p:nvPr/>
        </p:nvSpPr>
        <p:spPr>
          <a:xfrm>
            <a:off x="17257001" y="11053781"/>
            <a:ext cx="2336800" cy="184666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2700">
              <a:spcBef>
                <a:spcPts val="20"/>
              </a:spcBef>
              <a:tabLst>
                <a:tab pos="1432560" algn="l"/>
              </a:tabLst>
            </a:pPr>
            <a:r>
              <a:rPr lang="de-DE"/>
              <a:t>ReproFacts</a:t>
            </a:r>
            <a:r>
              <a:rPr lang="de-DE" spc="195"/>
              <a:t> </a:t>
            </a:r>
            <a:r>
              <a:rPr lang="de-DE" spc="-20"/>
              <a:t>2026</a:t>
            </a:r>
            <a:r>
              <a:rPr lang="de-DE"/>
              <a:t>  |  17.</a:t>
            </a:r>
            <a:r>
              <a:rPr lang="de-DE" spc="50"/>
              <a:t> </a:t>
            </a:r>
            <a:r>
              <a:rPr lang="de-DE"/>
              <a:t>Juli</a:t>
            </a:r>
            <a:r>
              <a:rPr lang="de-DE" spc="55"/>
              <a:t> </a:t>
            </a:r>
            <a:r>
              <a:rPr lang="de-DE" spc="-20"/>
              <a:t>2026</a:t>
            </a:r>
            <a:endParaRPr lang="de-DE" spc="-2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E328FED-5E05-9B89-CF1C-5EBAD8A99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385" y="1398687"/>
            <a:ext cx="3680327" cy="498254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69BAA4F-9551-AA13-1CC4-2D7778649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321" y="4258359"/>
            <a:ext cx="1547664" cy="2233742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CA7A0164-EF5F-39C3-21F4-9EFD2346C3C4}"/>
              </a:ext>
            </a:extLst>
          </p:cNvPr>
          <p:cNvSpPr txBox="1"/>
          <p:nvPr/>
        </p:nvSpPr>
        <p:spPr>
          <a:xfrm>
            <a:off x="172921" y="508250"/>
            <a:ext cx="4892814" cy="389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Kostenfrei erhältlich über:</a:t>
            </a:r>
          </a:p>
          <a:p>
            <a:endParaRPr lang="de-DE" sz="800" b="1" dirty="0"/>
          </a:p>
          <a:p>
            <a:pPr>
              <a:spcBef>
                <a:spcPts val="600"/>
              </a:spcBef>
            </a:pPr>
            <a:r>
              <a:rPr lang="de-DE" sz="2000" u="sng" dirty="0"/>
              <a:t>Elektronische Version: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2000" b="0" dirty="0"/>
              <a:t>Website www.fertiprotekt.com/patienten/fachbuch/</a:t>
            </a:r>
          </a:p>
          <a:p>
            <a:pPr>
              <a:spcBef>
                <a:spcPts val="600"/>
              </a:spcBef>
            </a:pPr>
            <a:r>
              <a:rPr lang="de-DE" sz="2000" u="sng" dirty="0"/>
              <a:t>Printversion, zu beziehen über: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2000" b="0" dirty="0"/>
              <a:t>Firma Ferring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2000" b="0" dirty="0"/>
              <a:t>Geschäftsstelle von </a:t>
            </a:r>
            <a:r>
              <a:rPr lang="de-DE" sz="2000" b="0" dirty="0" err="1"/>
              <a:t>FertiPROTEKT</a:t>
            </a:r>
            <a:r>
              <a:rPr lang="de-DE" sz="2000" b="0" dirty="0"/>
              <a:t> (</a:t>
            </a:r>
            <a:r>
              <a:rPr lang="de-DE" sz="2000" b="0" dirty="0">
                <a:hlinkClick r:id="rId5"/>
              </a:rPr>
              <a:t>www.fertiprotekt.com</a:t>
            </a:r>
            <a:r>
              <a:rPr lang="de-DE" sz="2000" b="0" dirty="0"/>
              <a:t>)</a:t>
            </a:r>
          </a:p>
          <a:p>
            <a:pPr>
              <a:spcBef>
                <a:spcPts val="600"/>
              </a:spcBef>
            </a:pPr>
            <a:r>
              <a:rPr lang="de-DE" sz="2000" u="sng" dirty="0"/>
              <a:t>Englische Version, zu beziehen über: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0" dirty="0"/>
              <a:t>Buchhandel ab Oktober 2026 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B550D032-6B80-26C8-BA38-400CE34DE6B5}"/>
              </a:ext>
            </a:extLst>
          </p:cNvPr>
          <p:cNvSpPr txBox="1"/>
          <p:nvPr/>
        </p:nvSpPr>
        <p:spPr>
          <a:xfrm>
            <a:off x="136870" y="4444979"/>
            <a:ext cx="49288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solidFill>
                  <a:srgbClr val="C00000"/>
                </a:solidFill>
              </a:rPr>
              <a:t>Aber: </a:t>
            </a:r>
          </a:p>
          <a:p>
            <a:r>
              <a:rPr lang="de-CH" dirty="0"/>
              <a:t>2 Themen wurden aus jetziger Sicht unzureichend behandelt. Deswegen holen wird dies jetzt nach……..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>
            <a:extLst>
              <a:ext uri="{FF2B5EF4-FFF2-40B4-BE49-F238E27FC236}">
                <a16:creationId xmlns:a16="http://schemas.microsoft.com/office/drawing/2014/main" id="{75FB10BA-AA4A-8530-0468-D39067145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Agenda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A0CE8CD-61DA-6A34-312F-3D4F62678808}"/>
              </a:ext>
            </a:extLst>
          </p:cNvPr>
          <p:cNvSpPr txBox="1"/>
          <p:nvPr/>
        </p:nvSpPr>
        <p:spPr>
          <a:xfrm>
            <a:off x="755577" y="2332161"/>
            <a:ext cx="7488832" cy="2716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spcAft>
                <a:spcPts val="1200"/>
              </a:spcAft>
              <a:buAutoNum type="arabicPeriod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Adenomyose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- Kinderwunsch und Hormone </a:t>
            </a:r>
          </a:p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Borderline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Tumore (BOT) des Ovars - Kinderwunsch und Hormone  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endParaRPr lang="de-DE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1. Thema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08B807FE-6BB5-A212-D484-CC223FDD234A}"/>
              </a:ext>
            </a:extLst>
          </p:cNvPr>
          <p:cNvSpPr txBox="1"/>
          <p:nvPr/>
        </p:nvSpPr>
        <p:spPr>
          <a:xfrm>
            <a:off x="1115491" y="2701493"/>
            <a:ext cx="7057479" cy="1455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Adenomyose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– Kinderwunsch und Hormone 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endParaRPr lang="de-DE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71737037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56592" y="616477"/>
            <a:ext cx="7668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Flowchart des Buchs: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540C904-E2CD-924D-B494-6D89A45E3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257" y="1607278"/>
            <a:ext cx="6299782" cy="4883211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1EE4B33-508C-1EE7-A88B-8F217DFC3ACB}"/>
              </a:ext>
            </a:extLst>
          </p:cNvPr>
          <p:cNvSpPr txBox="1"/>
          <p:nvPr/>
        </p:nvSpPr>
        <p:spPr>
          <a:xfrm>
            <a:off x="6838055" y="4221088"/>
            <a:ext cx="20551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200" dirty="0">
                <a:solidFill>
                  <a:srgbClr val="C00000"/>
                </a:solidFill>
              </a:rPr>
              <a:t>Aber was, wenn (zusätzlich) eine </a:t>
            </a:r>
            <a:r>
              <a:rPr lang="de-CH" sz="2200" dirty="0" err="1">
                <a:solidFill>
                  <a:srgbClr val="C00000"/>
                </a:solidFill>
              </a:rPr>
              <a:t>Adenomyose</a:t>
            </a:r>
            <a:r>
              <a:rPr lang="de-CH" sz="2200" dirty="0">
                <a:solidFill>
                  <a:srgbClr val="C00000"/>
                </a:solidFill>
              </a:rPr>
              <a:t> vorliegt?</a:t>
            </a:r>
          </a:p>
        </p:txBody>
      </p:sp>
    </p:spTree>
    <p:extLst>
      <p:ext uri="{BB962C8B-B14F-4D97-AF65-F5344CB8AC3E}">
        <p14:creationId xmlns:p14="http://schemas.microsoft.com/office/powerpoint/2010/main" val="38364319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7953" y="364674"/>
            <a:ext cx="38163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Adenomyose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 - Agenda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08B807FE-6BB5-A212-D484-CC223FDD234A}"/>
              </a:ext>
            </a:extLst>
          </p:cNvPr>
          <p:cNvSpPr txBox="1"/>
          <p:nvPr/>
        </p:nvSpPr>
        <p:spPr>
          <a:xfrm>
            <a:off x="1259632" y="2060848"/>
            <a:ext cx="5095127" cy="2932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Prävalenz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Risikofaktoren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Diagnostik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Therapie bei Kinderwunsch </a:t>
            </a:r>
          </a:p>
        </p:txBody>
      </p:sp>
    </p:spTree>
    <p:extLst>
      <p:ext uri="{BB962C8B-B14F-4D97-AF65-F5344CB8AC3E}">
        <p14:creationId xmlns:p14="http://schemas.microsoft.com/office/powerpoint/2010/main" val="3170722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3">
            <a:extLst>
              <a:ext uri="{FF2B5EF4-FFF2-40B4-BE49-F238E27FC236}">
                <a16:creationId xmlns:a16="http://schemas.microsoft.com/office/drawing/2014/main" id="{504C2EB7-BFD9-D20A-1FF9-CB692D94E4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390" y="1253434"/>
            <a:ext cx="8424862" cy="0"/>
          </a:xfrm>
          <a:prstGeom prst="line">
            <a:avLst/>
          </a:prstGeom>
          <a:noFill/>
          <a:ln w="5715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CH"/>
          </a:p>
        </p:txBody>
      </p:sp>
      <p:grpSp>
        <p:nvGrpSpPr>
          <p:cNvPr id="16388" name="Gruppieren 3">
            <a:extLst>
              <a:ext uri="{FF2B5EF4-FFF2-40B4-BE49-F238E27FC236}">
                <a16:creationId xmlns:a16="http://schemas.microsoft.com/office/drawing/2014/main" id="{059CC022-9E5A-A7A9-B8CD-DCA55800C70A}"/>
              </a:ext>
            </a:extLst>
          </p:cNvPr>
          <p:cNvGrpSpPr>
            <a:grpSpLocks/>
          </p:cNvGrpSpPr>
          <p:nvPr/>
        </p:nvGrpSpPr>
        <p:grpSpPr bwMode="auto">
          <a:xfrm>
            <a:off x="927795" y="1929031"/>
            <a:ext cx="4310583" cy="3173014"/>
            <a:chOff x="1817722" y="2134103"/>
            <a:chExt cx="4320000" cy="4320000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B3981AE-A053-7114-DF78-0B80187F9980}"/>
                </a:ext>
              </a:extLst>
            </p:cNvPr>
            <p:cNvSpPr/>
            <p:nvPr/>
          </p:nvSpPr>
          <p:spPr>
            <a:xfrm>
              <a:off x="1817722" y="2134103"/>
              <a:ext cx="4320000" cy="4320000"/>
            </a:xfrm>
            <a:prstGeom prst="ellipse">
              <a:avLst/>
            </a:prstGeom>
            <a:solidFill>
              <a:srgbClr val="F3F9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CH"/>
            </a:p>
          </p:txBody>
        </p:sp>
        <p:sp>
          <p:nvSpPr>
            <p:cNvPr id="16395" name="Textfeld 5">
              <a:extLst>
                <a:ext uri="{FF2B5EF4-FFF2-40B4-BE49-F238E27FC236}">
                  <a16:creationId xmlns:a16="http://schemas.microsoft.com/office/drawing/2014/main" id="{322A8678-CDC4-B44A-CA21-5781430776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6624" y="3508734"/>
              <a:ext cx="2711966" cy="1019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de-CH" altLang="de-DE" sz="2800"/>
                <a:t>Endometriose</a:t>
              </a:r>
              <a:br>
                <a:rPr lang="de-CH" altLang="de-DE" sz="2800"/>
              </a:br>
              <a:r>
                <a:rPr lang="de-CH" altLang="de-DE" sz="2800"/>
                <a:t>[10 – 15%]</a:t>
              </a:r>
            </a:p>
          </p:txBody>
        </p:sp>
      </p:grpSp>
      <p:grpSp>
        <p:nvGrpSpPr>
          <p:cNvPr id="16389" name="Gruppieren 6">
            <a:extLst>
              <a:ext uri="{FF2B5EF4-FFF2-40B4-BE49-F238E27FC236}">
                <a16:creationId xmlns:a16="http://schemas.microsoft.com/office/drawing/2014/main" id="{4CEAC519-FFA0-A6E1-2B8D-5DBBBC65C7D7}"/>
              </a:ext>
            </a:extLst>
          </p:cNvPr>
          <p:cNvGrpSpPr>
            <a:grpSpLocks/>
          </p:cNvGrpSpPr>
          <p:nvPr/>
        </p:nvGrpSpPr>
        <p:grpSpPr bwMode="auto">
          <a:xfrm>
            <a:off x="3923928" y="1930618"/>
            <a:ext cx="3988643" cy="3173015"/>
            <a:chOff x="2455716" y="490211"/>
            <a:chExt cx="4320000" cy="4320000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E567DAE4-0D80-1CB0-C007-98E6F62916DF}"/>
                </a:ext>
              </a:extLst>
            </p:cNvPr>
            <p:cNvSpPr/>
            <p:nvPr/>
          </p:nvSpPr>
          <p:spPr>
            <a:xfrm>
              <a:off x="2455716" y="490211"/>
              <a:ext cx="4320000" cy="4320000"/>
            </a:xfrm>
            <a:prstGeom prst="ellipse">
              <a:avLst/>
            </a:prstGeom>
            <a:solidFill>
              <a:srgbClr val="FB93CC">
                <a:alpha val="2902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CH" dirty="0"/>
            </a:p>
          </p:txBody>
        </p:sp>
        <p:sp>
          <p:nvSpPr>
            <p:cNvPr id="16393" name="Textfeld 8">
              <a:extLst>
                <a:ext uri="{FF2B5EF4-FFF2-40B4-BE49-F238E27FC236}">
                  <a16:creationId xmlns:a16="http://schemas.microsoft.com/office/drawing/2014/main" id="{EC4713B6-B960-07C0-90D0-E9A0D7001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0049" y="1769072"/>
              <a:ext cx="2567122" cy="1020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de-CH" altLang="de-DE" sz="2800">
                  <a:solidFill>
                    <a:srgbClr val="C00000"/>
                  </a:solidFill>
                </a:rPr>
                <a:t>Adenomyose</a:t>
              </a:r>
            </a:p>
            <a:p>
              <a:pPr algn="ctr"/>
              <a:r>
                <a:rPr lang="de-CH" altLang="de-DE" sz="2800">
                  <a:solidFill>
                    <a:srgbClr val="C00000"/>
                  </a:solidFill>
                </a:rPr>
                <a:t>[10 – 30 %]</a:t>
              </a:r>
            </a:p>
          </p:txBody>
        </p:sp>
      </p:grpSp>
      <p:sp>
        <p:nvSpPr>
          <p:cNvPr id="16390" name="Rechteck 12">
            <a:extLst>
              <a:ext uri="{FF2B5EF4-FFF2-40B4-BE49-F238E27FC236}">
                <a16:creationId xmlns:a16="http://schemas.microsoft.com/office/drawing/2014/main" id="{207FFA89-2837-DF2F-5FFE-0574D600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1034" y="2869934"/>
            <a:ext cx="19335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de-DE" dirty="0">
                <a:solidFill>
                  <a:srgbClr val="00B0F0"/>
                </a:solidFill>
              </a:rPr>
              <a:t>Co-</a:t>
            </a:r>
            <a:r>
              <a:rPr lang="en-US" altLang="de-DE" dirty="0" err="1">
                <a:solidFill>
                  <a:srgbClr val="00B0F0"/>
                </a:solidFill>
              </a:rPr>
              <a:t>Prävalenz</a:t>
            </a:r>
            <a:r>
              <a:rPr lang="en-US" altLang="de-DE" dirty="0">
                <a:solidFill>
                  <a:srgbClr val="00B0F0"/>
                </a:solidFill>
              </a:rPr>
              <a:t> </a:t>
            </a:r>
          </a:p>
          <a:p>
            <a:pPr algn="ctr"/>
            <a:r>
              <a:rPr lang="en-US" altLang="de-DE" dirty="0">
                <a:solidFill>
                  <a:srgbClr val="00B0F0"/>
                </a:solidFill>
              </a:rPr>
              <a:t>22-48%</a:t>
            </a:r>
          </a:p>
        </p:txBody>
      </p:sp>
      <p:sp>
        <p:nvSpPr>
          <p:cNvPr id="16391" name="Textfeld 10">
            <a:extLst>
              <a:ext uri="{FF2B5EF4-FFF2-40B4-BE49-F238E27FC236}">
                <a16:creationId xmlns:a16="http://schemas.microsoft.com/office/drawing/2014/main" id="{F3616106-9A37-5DA3-2E33-F39C658F6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39" y="5472465"/>
            <a:ext cx="8784431" cy="904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64" tIns="46232" rIns="92464" bIns="46232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5000"/>
              </a:lnSpc>
              <a:spcBef>
                <a:spcPct val="50000"/>
              </a:spcBef>
            </a:pPr>
            <a:r>
              <a:rPr lang="de-CH" altLang="de-DE" sz="2600" dirty="0"/>
              <a:t>Bei IVF-Patientinnen: </a:t>
            </a:r>
            <a:r>
              <a:rPr lang="de-CH" altLang="de-DE" sz="2600" b="0" dirty="0"/>
              <a:t>Frauen 25-39J, IVF, nach  MUSA- Kriterien: </a:t>
            </a:r>
            <a:r>
              <a:rPr lang="de-CH" altLang="de-DE" sz="2600" dirty="0"/>
              <a:t>Prävalenz 23% </a:t>
            </a:r>
            <a:r>
              <a:rPr lang="de-CH" altLang="de-DE" sz="1800" b="0" dirty="0"/>
              <a:t>(</a:t>
            </a:r>
            <a:r>
              <a:rPr lang="de-CH" altLang="de-DE" sz="1800" b="0" dirty="0" err="1"/>
              <a:t>Alson</a:t>
            </a:r>
            <a:r>
              <a:rPr lang="de-CH" altLang="de-DE" sz="1800" b="0" dirty="0"/>
              <a:t> et al., </a:t>
            </a:r>
            <a:r>
              <a:rPr lang="de-CH" altLang="de-DE" sz="1800" b="0" dirty="0" err="1"/>
              <a:t>Obstet</a:t>
            </a:r>
            <a:r>
              <a:rPr lang="de-CH" altLang="de-DE" sz="1800" b="0" dirty="0"/>
              <a:t> </a:t>
            </a:r>
            <a:r>
              <a:rPr lang="de-CH" altLang="de-DE" sz="1800" b="0" dirty="0" err="1"/>
              <a:t>Gynecol</a:t>
            </a:r>
            <a:r>
              <a:rPr lang="de-CH" altLang="de-DE" sz="1800" b="0" dirty="0"/>
              <a:t> </a:t>
            </a:r>
            <a:r>
              <a:rPr lang="de-CH" altLang="de-DE" sz="1800" b="0" dirty="0" err="1"/>
              <a:t>Scand</a:t>
            </a:r>
            <a:r>
              <a:rPr lang="de-CH" altLang="de-DE" sz="1800" b="0" dirty="0"/>
              <a:t>. 2024)</a:t>
            </a:r>
          </a:p>
        </p:txBody>
      </p:sp>
      <p:sp>
        <p:nvSpPr>
          <p:cNvPr id="3" name="Textfeld 10">
            <a:extLst>
              <a:ext uri="{FF2B5EF4-FFF2-40B4-BE49-F238E27FC236}">
                <a16:creationId xmlns:a16="http://schemas.microsoft.com/office/drawing/2014/main" id="{72E831AB-F6ED-E084-DDE4-F9BE7885D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5535"/>
            <a:ext cx="8928100" cy="484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64" tIns="46232" rIns="92464" bIns="46232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5000"/>
              </a:lnSpc>
              <a:spcBef>
                <a:spcPct val="50000"/>
              </a:spcBef>
            </a:pPr>
            <a:r>
              <a:rPr lang="de-CH" altLang="de-DE" sz="2600" dirty="0"/>
              <a:t>Frauen 15-50 Jahre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5789DBD-7D9E-5FB4-DFFE-C28758560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6" name="Textfeld 9">
            <a:extLst>
              <a:ext uri="{FF2B5EF4-FFF2-40B4-BE49-F238E27FC236}">
                <a16:creationId xmlns:a16="http://schemas.microsoft.com/office/drawing/2014/main" id="{51A9FF6E-C947-C829-4FE4-EB960FDC8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2560" y="507579"/>
            <a:ext cx="38163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Prävalenzen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>
            <a:extLst>
              <a:ext uri="{FF2B5EF4-FFF2-40B4-BE49-F238E27FC236}">
                <a16:creationId xmlns:a16="http://schemas.microsoft.com/office/drawing/2014/main" id="{1636C68B-81DE-9A0C-92AD-6B77F3AB1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59" t="50128"/>
          <a:stretch>
            <a:fillRect/>
          </a:stretch>
        </p:blipFill>
        <p:spPr bwMode="auto">
          <a:xfrm>
            <a:off x="4459288" y="1597414"/>
            <a:ext cx="3086100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Grafik 20">
            <a:extLst>
              <a:ext uri="{FF2B5EF4-FFF2-40B4-BE49-F238E27FC236}">
                <a16:creationId xmlns:a16="http://schemas.microsoft.com/office/drawing/2014/main" id="{7D497F14-4FB6-8B8F-E813-406922577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5" r="62157"/>
          <a:stretch>
            <a:fillRect/>
          </a:stretch>
        </p:blipFill>
        <p:spPr bwMode="auto">
          <a:xfrm>
            <a:off x="341313" y="1662502"/>
            <a:ext cx="2386012" cy="239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feld 22">
            <a:extLst>
              <a:ext uri="{FF2B5EF4-FFF2-40B4-BE49-F238E27FC236}">
                <a16:creationId xmlns:a16="http://schemas.microsoft.com/office/drawing/2014/main" id="{20C09252-6EF6-F6D4-566B-C353D2873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4300" y="1505339"/>
            <a:ext cx="1930400" cy="2979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64" tIns="46232" rIns="92464" bIns="46232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de-CH" altLang="de-DE" sz="2000" dirty="0">
                <a:solidFill>
                  <a:srgbClr val="003366"/>
                </a:solidFill>
              </a:rPr>
              <a:t>De </a:t>
            </a:r>
            <a:r>
              <a:rPr lang="de-CH" altLang="de-DE" sz="2000" dirty="0" err="1">
                <a:solidFill>
                  <a:srgbClr val="003366"/>
                </a:solidFill>
              </a:rPr>
              <a:t>novo</a:t>
            </a:r>
            <a:r>
              <a:rPr lang="de-CH" altLang="de-DE" sz="2000" dirty="0">
                <a:solidFill>
                  <a:srgbClr val="003366"/>
                </a:solidFill>
              </a:rPr>
              <a:t>-Formation nach Metaplasie von fehlplatzierten embryonalen pluripotenten Zellen.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8C5E9F96-4566-6A37-3EC2-CBC1E959D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1537089"/>
            <a:ext cx="2484437" cy="2656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64" tIns="46232" rIns="92464" bIns="46232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de-CH" altLang="de-DE" sz="2000" dirty="0">
                <a:solidFill>
                  <a:srgbClr val="003366"/>
                </a:solidFill>
              </a:rPr>
              <a:t>De </a:t>
            </a:r>
            <a:r>
              <a:rPr lang="de-CH" altLang="de-DE" sz="2000" dirty="0" err="1">
                <a:solidFill>
                  <a:srgbClr val="003366"/>
                </a:solidFill>
              </a:rPr>
              <a:t>novo</a:t>
            </a:r>
            <a:r>
              <a:rPr lang="de-CH" altLang="de-DE" sz="2000" dirty="0">
                <a:solidFill>
                  <a:srgbClr val="003366"/>
                </a:solidFill>
              </a:rPr>
              <a:t>-Formation nach Differenzierung </a:t>
            </a:r>
            <a:r>
              <a:rPr lang="de-CH" altLang="de-DE" sz="2000" dirty="0" err="1">
                <a:solidFill>
                  <a:srgbClr val="003366"/>
                </a:solidFill>
              </a:rPr>
              <a:t>endometrialer</a:t>
            </a:r>
            <a:r>
              <a:rPr lang="de-CH" altLang="de-DE" sz="2000" dirty="0">
                <a:solidFill>
                  <a:srgbClr val="003366"/>
                </a:solidFill>
              </a:rPr>
              <a:t> und </a:t>
            </a:r>
            <a:r>
              <a:rPr lang="de-CH" altLang="de-DE" sz="2000" dirty="0" err="1">
                <a:solidFill>
                  <a:srgbClr val="003366"/>
                </a:solidFill>
              </a:rPr>
              <a:t>stromaler</a:t>
            </a:r>
            <a:r>
              <a:rPr lang="de-CH" altLang="de-DE" sz="2000" dirty="0">
                <a:solidFill>
                  <a:srgbClr val="003366"/>
                </a:solidFill>
              </a:rPr>
              <a:t> Zellen im Myometrium nach retrograder Menstruation. </a:t>
            </a:r>
          </a:p>
        </p:txBody>
      </p:sp>
      <p:sp>
        <p:nvSpPr>
          <p:cNvPr id="18438" name="Textfeld 18">
            <a:extLst>
              <a:ext uri="{FF2B5EF4-FFF2-40B4-BE49-F238E27FC236}">
                <a16:creationId xmlns:a16="http://schemas.microsoft.com/office/drawing/2014/main" id="{6F230BB0-6DF2-F6EF-1CEA-D14839874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763" y="6521450"/>
            <a:ext cx="4751387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64" tIns="46232" rIns="92464" bIns="46232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5000"/>
              </a:lnSpc>
              <a:spcBef>
                <a:spcPct val="50000"/>
              </a:spcBef>
            </a:pPr>
            <a:r>
              <a:rPr lang="de-CH" altLang="de-DE" sz="1600" b="0">
                <a:solidFill>
                  <a:srgbClr val="003366"/>
                </a:solidFill>
              </a:rPr>
              <a:t>Garcia-Solares, Fertil Steril, 2018</a:t>
            </a:r>
          </a:p>
        </p:txBody>
      </p:sp>
      <p:cxnSp>
        <p:nvCxnSpPr>
          <p:cNvPr id="18439" name="Gerade Verbindung 3">
            <a:extLst>
              <a:ext uri="{FF2B5EF4-FFF2-40B4-BE49-F238E27FC236}">
                <a16:creationId xmlns:a16="http://schemas.microsoft.com/office/drawing/2014/main" id="{A16579E2-3B45-CC46-53B3-0A21229B8B8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3056" y="1340768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8442" name="Grafik 16">
            <a:extLst>
              <a:ext uri="{FF2B5EF4-FFF2-40B4-BE49-F238E27FC236}">
                <a16:creationId xmlns:a16="http://schemas.microsoft.com/office/drawing/2014/main" id="{AFB02128-5A3B-22E0-B13C-04AC7B111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9" b="58037"/>
          <a:stretch>
            <a:fillRect/>
          </a:stretch>
        </p:blipFill>
        <p:spPr bwMode="auto">
          <a:xfrm>
            <a:off x="341313" y="4505120"/>
            <a:ext cx="6107112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3" name="Textfeld 17">
            <a:extLst>
              <a:ext uri="{FF2B5EF4-FFF2-40B4-BE49-F238E27FC236}">
                <a16:creationId xmlns:a16="http://schemas.microsoft.com/office/drawing/2014/main" id="{0A79FB34-8923-AB6C-B213-4BFD66939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2338" y="4643708"/>
            <a:ext cx="3198812" cy="168681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64" tIns="46232" rIns="92464" bIns="46232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de-CH" altLang="de-DE" sz="2000" dirty="0">
                <a:solidFill>
                  <a:srgbClr val="003366"/>
                </a:solidFill>
              </a:rPr>
              <a:t>Invagination von </a:t>
            </a:r>
            <a:r>
              <a:rPr lang="de-CH" altLang="de-DE" sz="2000" dirty="0" err="1">
                <a:solidFill>
                  <a:srgbClr val="003366"/>
                </a:solidFill>
              </a:rPr>
              <a:t>endometrialen</a:t>
            </a:r>
            <a:r>
              <a:rPr lang="de-CH" altLang="de-DE" sz="2000" dirty="0">
                <a:solidFill>
                  <a:srgbClr val="003366"/>
                </a:solidFill>
              </a:rPr>
              <a:t> Zellen des Stratum basale oder durch Verletzungen (</a:t>
            </a:r>
            <a:r>
              <a:rPr lang="de-CH" altLang="de-DE" sz="2000" dirty="0" err="1">
                <a:solidFill>
                  <a:srgbClr val="003366"/>
                </a:solidFill>
              </a:rPr>
              <a:t>Kurettage</a:t>
            </a:r>
            <a:r>
              <a:rPr lang="de-CH" altLang="de-DE" sz="2000" dirty="0">
                <a:solidFill>
                  <a:srgbClr val="003366"/>
                </a:solidFill>
              </a:rPr>
              <a:t>)</a:t>
            </a:r>
          </a:p>
        </p:txBody>
      </p:sp>
      <p:sp>
        <p:nvSpPr>
          <p:cNvPr id="2" name="Textfeld 9">
            <a:extLst>
              <a:ext uri="{FF2B5EF4-FFF2-40B4-BE49-F238E27FC236}">
                <a16:creationId xmlns:a16="http://schemas.microsoft.com/office/drawing/2014/main" id="{8AB9D4EC-8EEE-7883-07B5-C28171A17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585720"/>
            <a:ext cx="38163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Pathogenese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270A633-7480-19A2-28DD-F4242ACC0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844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246E81B1-7A97-6C58-59E6-2DD208D04274}"/>
              </a:ext>
            </a:extLst>
          </p:cNvPr>
          <p:cNvGraphicFramePr>
            <a:graphicFrameLocks noGrp="1"/>
          </p:cNvGraphicFramePr>
          <p:nvPr/>
        </p:nvGraphicFramePr>
        <p:xfrm>
          <a:off x="251520" y="2119310"/>
          <a:ext cx="5748338" cy="3325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4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4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315">
                <a:tc>
                  <a:txBody>
                    <a:bodyPr/>
                    <a:lstStyle/>
                    <a:p>
                      <a:r>
                        <a:rPr lang="de-CH" sz="2000" dirty="0" err="1"/>
                        <a:t>Endometriose</a:t>
                      </a:r>
                      <a:endParaRPr lang="de-CH" sz="2000" dirty="0"/>
                    </a:p>
                  </a:txBody>
                  <a:tcPr marL="91462" marR="91462" marT="45698" marB="45698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 err="1"/>
                        <a:t>Adenomyose</a:t>
                      </a:r>
                      <a:endParaRPr lang="de-CH" sz="2000" dirty="0"/>
                    </a:p>
                  </a:txBody>
                  <a:tcPr marL="91462" marR="91462" marT="45698" marB="45698"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4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Frühe Menarche</a:t>
                      </a:r>
                    </a:p>
                  </a:txBody>
                  <a:tcPr marL="91462" marR="91462" marT="45698" marB="4569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Bef>
                          <a:spcPct val="50000"/>
                        </a:spcBef>
                      </a:pPr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Frühe Menarche </a:t>
                      </a:r>
                    </a:p>
                  </a:txBody>
                  <a:tcPr marL="91462" marR="91462" marT="45698" marB="4569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Kurze</a:t>
                      </a:r>
                      <a:r>
                        <a:rPr lang="de-CH" sz="1800" baseline="0" dirty="0">
                          <a:solidFill>
                            <a:srgbClr val="002060"/>
                          </a:solidFill>
                        </a:rPr>
                        <a:t> Zyklen </a:t>
                      </a:r>
                      <a:endParaRPr lang="de-CH" sz="1800" dirty="0">
                        <a:solidFill>
                          <a:srgbClr val="002060"/>
                        </a:solidFill>
                      </a:endParaRPr>
                    </a:p>
                  </a:txBody>
                  <a:tcPr marL="91462" marR="91462" marT="45698" marB="45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Kurze</a:t>
                      </a:r>
                      <a:r>
                        <a:rPr lang="de-CH" sz="1800" baseline="0" dirty="0">
                          <a:solidFill>
                            <a:srgbClr val="002060"/>
                          </a:solidFill>
                        </a:rPr>
                        <a:t> Zyklen</a:t>
                      </a:r>
                      <a:endParaRPr lang="de-CH" sz="1800" dirty="0">
                        <a:solidFill>
                          <a:srgbClr val="002060"/>
                        </a:solidFill>
                      </a:endParaRPr>
                    </a:p>
                  </a:txBody>
                  <a:tcPr marL="91462" marR="91462" marT="45698" marB="4569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Endokrine </a:t>
                      </a:r>
                      <a:r>
                        <a:rPr lang="de-CH" sz="1800" dirty="0" err="1">
                          <a:solidFill>
                            <a:srgbClr val="002060"/>
                          </a:solidFill>
                        </a:rPr>
                        <a:t>Disruptoren</a:t>
                      </a:r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 (</a:t>
                      </a:r>
                      <a:r>
                        <a:rPr lang="de-CH" sz="1800" dirty="0" err="1">
                          <a:solidFill>
                            <a:srgbClr val="002060"/>
                          </a:solidFill>
                        </a:rPr>
                        <a:t>Phatalate</a:t>
                      </a:r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)</a:t>
                      </a:r>
                    </a:p>
                  </a:txBody>
                  <a:tcPr marL="91462" marR="91462" marT="45698" marB="45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Endokrine </a:t>
                      </a:r>
                      <a:r>
                        <a:rPr lang="de-CH" sz="1800" dirty="0" err="1">
                          <a:solidFill>
                            <a:srgbClr val="002060"/>
                          </a:solidFill>
                        </a:rPr>
                        <a:t>Disruptoren</a:t>
                      </a:r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 (</a:t>
                      </a:r>
                      <a:r>
                        <a:rPr lang="de-CH" sz="1800" dirty="0" err="1">
                          <a:solidFill>
                            <a:srgbClr val="002060"/>
                          </a:solidFill>
                        </a:rPr>
                        <a:t>Phatalate</a:t>
                      </a:r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)</a:t>
                      </a:r>
                    </a:p>
                  </a:txBody>
                  <a:tcPr marL="91462" marR="91462" marT="45698" marB="4569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170">
                <a:tc>
                  <a:txBody>
                    <a:bodyPr/>
                    <a:lstStyle/>
                    <a:p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----</a:t>
                      </a:r>
                    </a:p>
                  </a:txBody>
                  <a:tcPr marL="91462" marR="91462" marT="45698" marB="45698"/>
                </a:tc>
                <a:tc>
                  <a:txBody>
                    <a:bodyPr/>
                    <a:lstStyle/>
                    <a:p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Intrauterine Operationen</a:t>
                      </a:r>
                    </a:p>
                  </a:txBody>
                  <a:tcPr marL="91462" marR="91462" marT="45698" marB="4569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16">
                <a:tc>
                  <a:txBody>
                    <a:bodyPr/>
                    <a:lstStyle/>
                    <a:p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Niedriger/normaler BMI</a:t>
                      </a:r>
                    </a:p>
                  </a:txBody>
                  <a:tcPr marL="91462" marR="91462" marT="45698" marB="45698"/>
                </a:tc>
                <a:tc>
                  <a:txBody>
                    <a:bodyPr/>
                    <a:lstStyle/>
                    <a:p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Hoher BMI</a:t>
                      </a:r>
                    </a:p>
                  </a:txBody>
                  <a:tcPr marL="91462" marR="91462" marT="45698" marB="4569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16">
                <a:tc>
                  <a:txBody>
                    <a:bodyPr/>
                    <a:lstStyle/>
                    <a:p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Niedrige Parität</a:t>
                      </a:r>
                      <a:r>
                        <a:rPr lang="de-CH" sz="1800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de-CH" sz="1800" dirty="0">
                        <a:solidFill>
                          <a:srgbClr val="002060"/>
                        </a:solidFill>
                      </a:endParaRPr>
                    </a:p>
                  </a:txBody>
                  <a:tcPr marL="91462" marR="91462" marT="45698" marB="45698"/>
                </a:tc>
                <a:tc>
                  <a:txBody>
                    <a:bodyPr/>
                    <a:lstStyle/>
                    <a:p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Hohe Parität</a:t>
                      </a:r>
                    </a:p>
                  </a:txBody>
                  <a:tcPr marL="91462" marR="91462" marT="45698" marB="4569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16">
                <a:tc>
                  <a:txBody>
                    <a:bodyPr/>
                    <a:lstStyle/>
                    <a:p>
                      <a:r>
                        <a:rPr lang="de-CH" sz="1800" dirty="0">
                          <a:solidFill>
                            <a:srgbClr val="002060"/>
                          </a:solidFill>
                        </a:rPr>
                        <a:t>----</a:t>
                      </a:r>
                    </a:p>
                  </a:txBody>
                  <a:tcPr marL="91462" marR="91462" marT="45698" marB="4569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800" dirty="0" err="1">
                          <a:solidFill>
                            <a:srgbClr val="002060"/>
                          </a:solidFill>
                        </a:rPr>
                        <a:t>Tamoxifeneinnahe</a:t>
                      </a:r>
                      <a:endParaRPr lang="de-CH" sz="1800" dirty="0">
                        <a:solidFill>
                          <a:srgbClr val="002060"/>
                        </a:solidFill>
                      </a:endParaRPr>
                    </a:p>
                  </a:txBody>
                  <a:tcPr marL="91462" marR="91462" marT="45698" marB="4569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Geschweifte Klammer rechts 4">
            <a:extLst>
              <a:ext uri="{FF2B5EF4-FFF2-40B4-BE49-F238E27FC236}">
                <a16:creationId xmlns:a16="http://schemas.microsoft.com/office/drawing/2014/main" id="{C5940436-FFE9-7C29-0300-5971500202A5}"/>
              </a:ext>
            </a:extLst>
          </p:cNvPr>
          <p:cNvSpPr>
            <a:spLocks/>
          </p:cNvSpPr>
          <p:nvPr/>
        </p:nvSpPr>
        <p:spPr bwMode="auto">
          <a:xfrm>
            <a:off x="6085583" y="2119310"/>
            <a:ext cx="450850" cy="1776412"/>
          </a:xfrm>
          <a:prstGeom prst="rightBrace">
            <a:avLst>
              <a:gd name="adj1" fmla="val 8318"/>
              <a:gd name="adj2" fmla="val 50000"/>
            </a:avLst>
          </a:prstGeom>
          <a:noFill/>
          <a:ln w="38100" algn="ctr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12" name="Geschweifte Klammer rechts 11">
            <a:extLst>
              <a:ext uri="{FF2B5EF4-FFF2-40B4-BE49-F238E27FC236}">
                <a16:creationId xmlns:a16="http://schemas.microsoft.com/office/drawing/2014/main" id="{567B77E0-6249-413F-796B-153D1C280558}"/>
              </a:ext>
            </a:extLst>
          </p:cNvPr>
          <p:cNvSpPr>
            <a:spLocks/>
          </p:cNvSpPr>
          <p:nvPr/>
        </p:nvSpPr>
        <p:spPr bwMode="auto">
          <a:xfrm>
            <a:off x="6157020" y="3990972"/>
            <a:ext cx="350838" cy="1387475"/>
          </a:xfrm>
          <a:prstGeom prst="rightBrace">
            <a:avLst>
              <a:gd name="adj1" fmla="val 8331"/>
              <a:gd name="adj2" fmla="val 50000"/>
            </a:avLst>
          </a:prstGeom>
          <a:noFill/>
          <a:ln w="38100" algn="ctr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D42DF2F-2FE7-944B-B589-B0DFA3BF0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2158" y="2288195"/>
            <a:ext cx="2443162" cy="1229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64" tIns="46232" rIns="92464" bIns="46232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de-CH" altLang="de-DE" dirty="0">
                <a:solidFill>
                  <a:srgbClr val="003366"/>
                </a:solidFill>
              </a:rPr>
              <a:t>Ähnlichkeiten: </a:t>
            </a:r>
            <a:r>
              <a:rPr lang="de-CH" altLang="de-DE" b="0" dirty="0">
                <a:solidFill>
                  <a:srgbClr val="003366"/>
                </a:solidFill>
              </a:rPr>
              <a:t>Östrogen-Dominanz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C488600-C0CB-9F7A-87D2-0E1433EF0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2158" y="3712431"/>
            <a:ext cx="2339975" cy="2005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64" tIns="46232" rIns="92464" bIns="46232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de-CH" altLang="de-DE" dirty="0">
                <a:solidFill>
                  <a:srgbClr val="003366"/>
                </a:solidFill>
              </a:rPr>
              <a:t>Unterschiede: </a:t>
            </a:r>
            <a:r>
              <a:rPr lang="de-CH" altLang="de-DE" b="0" dirty="0" err="1">
                <a:solidFill>
                  <a:srgbClr val="003366"/>
                </a:solidFill>
              </a:rPr>
              <a:t>Adenomyose</a:t>
            </a:r>
            <a:r>
              <a:rPr lang="de-CH" altLang="de-DE" b="0" dirty="0">
                <a:solidFill>
                  <a:srgbClr val="003366"/>
                </a:solidFill>
              </a:rPr>
              <a:t> ist nicht Menstruations-assoziiert.</a:t>
            </a:r>
          </a:p>
        </p:txBody>
      </p:sp>
      <p:sp>
        <p:nvSpPr>
          <p:cNvPr id="20515" name="Textfeld 10">
            <a:extLst>
              <a:ext uri="{FF2B5EF4-FFF2-40B4-BE49-F238E27FC236}">
                <a16:creationId xmlns:a16="http://schemas.microsoft.com/office/drawing/2014/main" id="{AED39743-1AE3-28A0-E66B-272539BA3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67618" y="5445122"/>
            <a:ext cx="475138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64" tIns="46232" rIns="92464" bIns="46232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5000"/>
              </a:lnSpc>
              <a:spcBef>
                <a:spcPct val="50000"/>
              </a:spcBef>
            </a:pPr>
            <a:r>
              <a:rPr lang="de-CH" altLang="de-DE" sz="1600" b="0"/>
              <a:t>Hutmacher et al., Gynäkologie, 2018</a:t>
            </a:r>
          </a:p>
        </p:txBody>
      </p:sp>
      <p:cxnSp>
        <p:nvCxnSpPr>
          <p:cNvPr id="20516" name="Gerade Verbindung 3">
            <a:extLst>
              <a:ext uri="{FF2B5EF4-FFF2-40B4-BE49-F238E27FC236}">
                <a16:creationId xmlns:a16="http://schemas.microsoft.com/office/drawing/2014/main" id="{B6C7DF64-D029-DA65-A083-B2155D1F54F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extfeld 9">
            <a:extLst>
              <a:ext uri="{FF2B5EF4-FFF2-40B4-BE49-F238E27FC236}">
                <a16:creationId xmlns:a16="http://schemas.microsoft.com/office/drawing/2014/main" id="{9B58F58B-AFF8-58F8-0589-DCD147B60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612707"/>
            <a:ext cx="38163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Risikofaktoren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2905F91-9E7F-EDE4-4600-A96DD053F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7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elle 12">
            <a:extLst>
              <a:ext uri="{FF2B5EF4-FFF2-40B4-BE49-F238E27FC236}">
                <a16:creationId xmlns:a16="http://schemas.microsoft.com/office/drawing/2014/main" id="{3203DF4D-FB7B-644D-FBC0-2A9B9706C96F}"/>
              </a:ext>
            </a:extLst>
          </p:cNvPr>
          <p:cNvGraphicFramePr>
            <a:graphicFrameLocks noGrp="1"/>
          </p:cNvGraphicFramePr>
          <p:nvPr/>
        </p:nvGraphicFramePr>
        <p:xfrm>
          <a:off x="779463" y="1720850"/>
          <a:ext cx="7488237" cy="2727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616">
                <a:tc>
                  <a:txBody>
                    <a:bodyPr/>
                    <a:lstStyle/>
                    <a:p>
                      <a:r>
                        <a:rPr lang="de-CH" sz="2200" dirty="0"/>
                        <a:t>Symptome</a:t>
                      </a:r>
                    </a:p>
                  </a:txBody>
                  <a:tcPr marL="91449" marR="91449" marT="45669" marB="45669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200" dirty="0" err="1"/>
                        <a:t>Endometriose</a:t>
                      </a:r>
                      <a:r>
                        <a:rPr lang="de-CH" sz="2200" dirty="0"/>
                        <a:t>/</a:t>
                      </a:r>
                      <a:r>
                        <a:rPr lang="de-CH" sz="2200" dirty="0" err="1"/>
                        <a:t>Adenomyose</a:t>
                      </a:r>
                      <a:endParaRPr lang="de-CH" sz="2200" dirty="0"/>
                    </a:p>
                  </a:txBody>
                  <a:tcPr marL="91449" marR="91449" marT="45669" marB="45669"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366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Bef>
                          <a:spcPct val="50000"/>
                        </a:spcBef>
                      </a:pPr>
                      <a:r>
                        <a:rPr lang="de-CH" sz="2000" dirty="0">
                          <a:solidFill>
                            <a:srgbClr val="002060"/>
                          </a:solidFill>
                        </a:rPr>
                        <a:t>Abdominelle</a:t>
                      </a:r>
                      <a:r>
                        <a:rPr lang="de-CH" sz="2000" baseline="0" dirty="0">
                          <a:solidFill>
                            <a:srgbClr val="002060"/>
                          </a:solidFill>
                        </a:rPr>
                        <a:t> Schmerzen</a:t>
                      </a:r>
                      <a:endParaRPr lang="de-CH" sz="2000" dirty="0">
                        <a:solidFill>
                          <a:srgbClr val="002060"/>
                        </a:solidFill>
                      </a:endParaRPr>
                    </a:p>
                  </a:txBody>
                  <a:tcPr marL="91449" marR="91449" marT="45669" marB="4566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2000" dirty="0">
                          <a:solidFill>
                            <a:srgbClr val="002060"/>
                          </a:solidFill>
                        </a:rPr>
                        <a:t>50-80%</a:t>
                      </a:r>
                    </a:p>
                  </a:txBody>
                  <a:tcPr marL="91449" marR="91449" marT="45669" marB="4566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2000" dirty="0">
                          <a:solidFill>
                            <a:srgbClr val="002060"/>
                          </a:solidFill>
                        </a:rPr>
                        <a:t>Dysmenorrhoe</a:t>
                      </a:r>
                    </a:p>
                  </a:txBody>
                  <a:tcPr marL="91449" marR="91449" marT="45669" marB="4566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2000" dirty="0">
                          <a:solidFill>
                            <a:srgbClr val="002060"/>
                          </a:solidFill>
                        </a:rPr>
                        <a:t>25%</a:t>
                      </a:r>
                    </a:p>
                  </a:txBody>
                  <a:tcPr marL="91449" marR="91449" marT="45669" marB="4566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2000" dirty="0" err="1">
                          <a:solidFill>
                            <a:srgbClr val="002060"/>
                          </a:solidFill>
                        </a:rPr>
                        <a:t>Dyspareunie</a:t>
                      </a:r>
                      <a:endParaRPr lang="de-CH" sz="2000" dirty="0">
                        <a:solidFill>
                          <a:srgbClr val="002060"/>
                        </a:solidFill>
                      </a:endParaRPr>
                    </a:p>
                  </a:txBody>
                  <a:tcPr marL="91449" marR="91449" marT="45669" marB="4566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2000" dirty="0">
                          <a:solidFill>
                            <a:srgbClr val="002060"/>
                          </a:solidFill>
                        </a:rPr>
                        <a:t>10%</a:t>
                      </a:r>
                    </a:p>
                  </a:txBody>
                  <a:tcPr marL="91449" marR="91449" marT="45669" marB="4566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09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2000" dirty="0">
                          <a:solidFill>
                            <a:srgbClr val="002060"/>
                          </a:solidFill>
                        </a:rPr>
                        <a:t>Blutungsstörungen</a:t>
                      </a:r>
                    </a:p>
                  </a:txBody>
                  <a:tcPr marL="91449" marR="91449" marT="45669" marB="45669"/>
                </a:tc>
                <a:tc>
                  <a:txBody>
                    <a:bodyPr/>
                    <a:lstStyle/>
                    <a:p>
                      <a:r>
                        <a:rPr lang="de-CH" sz="2000" dirty="0" err="1">
                          <a:solidFill>
                            <a:srgbClr val="002060"/>
                          </a:solidFill>
                        </a:rPr>
                        <a:t>Endometriose</a:t>
                      </a:r>
                      <a:r>
                        <a:rPr lang="de-CH" sz="2000" dirty="0">
                          <a:solidFill>
                            <a:srgbClr val="002060"/>
                          </a:solidFill>
                        </a:rPr>
                        <a:t>: 25%</a:t>
                      </a:r>
                    </a:p>
                    <a:p>
                      <a:r>
                        <a:rPr lang="de-CH" sz="2000" dirty="0" err="1">
                          <a:solidFill>
                            <a:srgbClr val="002060"/>
                          </a:solidFill>
                        </a:rPr>
                        <a:t>Adenomyose</a:t>
                      </a:r>
                      <a:r>
                        <a:rPr lang="de-CH" sz="2000" dirty="0">
                          <a:solidFill>
                            <a:srgbClr val="002060"/>
                          </a:solidFill>
                        </a:rPr>
                        <a:t> 50%</a:t>
                      </a:r>
                    </a:p>
                  </a:txBody>
                  <a:tcPr marL="91449" marR="91449" marT="45669" marB="4566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2000" dirty="0">
                          <a:solidFill>
                            <a:srgbClr val="002060"/>
                          </a:solidFill>
                        </a:rPr>
                        <a:t>Asymptomatisch</a:t>
                      </a:r>
                    </a:p>
                  </a:txBody>
                  <a:tcPr marL="91449" marR="91449" marT="45669" marB="45669"/>
                </a:tc>
                <a:tc>
                  <a:txBody>
                    <a:bodyPr/>
                    <a:lstStyle/>
                    <a:p>
                      <a:r>
                        <a:rPr lang="de-CH" sz="2000" dirty="0">
                          <a:solidFill>
                            <a:srgbClr val="002060"/>
                          </a:solidFill>
                        </a:rPr>
                        <a:t>30%?</a:t>
                      </a:r>
                    </a:p>
                  </a:txBody>
                  <a:tcPr marL="91449" marR="91449" marT="45669" marB="4566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625" name="Textfeld 1">
            <a:extLst>
              <a:ext uri="{FF2B5EF4-FFF2-40B4-BE49-F238E27FC236}">
                <a16:creationId xmlns:a16="http://schemas.microsoft.com/office/drawing/2014/main" id="{AF253173-E2AD-C3F5-7B30-056E40AD4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538" y="4527550"/>
            <a:ext cx="8066087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64" tIns="46232" rIns="92464" bIns="46232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05000"/>
              </a:lnSpc>
              <a:spcBef>
                <a:spcPct val="50000"/>
              </a:spcBef>
            </a:pPr>
            <a:r>
              <a:rPr lang="de-CH" altLang="de-DE">
                <a:solidFill>
                  <a:srgbClr val="C00000"/>
                </a:solidFill>
              </a:rPr>
              <a:t>Die Symptomatik der Endometriose und Adenomyose ist ähnlich. Bei der Adenomyose sind die Symptome etwas stärker auf den Uterus bezogen. </a:t>
            </a:r>
          </a:p>
        </p:txBody>
      </p:sp>
      <p:sp>
        <p:nvSpPr>
          <p:cNvPr id="25626" name="Textfeld 10">
            <a:extLst>
              <a:ext uri="{FF2B5EF4-FFF2-40B4-BE49-F238E27FC236}">
                <a16:creationId xmlns:a16="http://schemas.microsoft.com/office/drawing/2014/main" id="{7D775839-1967-DA81-8641-8843ABD66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9588" y="5876925"/>
            <a:ext cx="47513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64" tIns="46232" rIns="92464" bIns="46232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de-CH" altLang="de-DE" sz="1600" b="0">
                <a:solidFill>
                  <a:srgbClr val="003366"/>
                </a:solidFill>
              </a:rPr>
              <a:t>Hutmacher et al., Gynäkologie, 2018</a:t>
            </a:r>
          </a:p>
          <a:p>
            <a:pPr algn="r"/>
            <a:r>
              <a:rPr lang="de-CH" altLang="de-DE" sz="1600" b="0">
                <a:solidFill>
                  <a:srgbClr val="003366"/>
                </a:solidFill>
              </a:rPr>
              <a:t>Ballard et al., BJOG 2008</a:t>
            </a:r>
          </a:p>
        </p:txBody>
      </p:sp>
      <p:cxnSp>
        <p:nvCxnSpPr>
          <p:cNvPr id="25627" name="Gerade Verbindung 3">
            <a:extLst>
              <a:ext uri="{FF2B5EF4-FFF2-40B4-BE49-F238E27FC236}">
                <a16:creationId xmlns:a16="http://schemas.microsoft.com/office/drawing/2014/main" id="{5539B72D-B91D-C33D-4702-25CD6A5206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extfeld 9">
            <a:extLst>
              <a:ext uri="{FF2B5EF4-FFF2-40B4-BE49-F238E27FC236}">
                <a16:creationId xmlns:a16="http://schemas.microsoft.com/office/drawing/2014/main" id="{1F8B132B-440C-22C9-236A-7C66DA682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592055"/>
            <a:ext cx="38163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Symptome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E1569BE-7667-4C41-FB11-B89F82B3E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842" name="Gerade Verbindung 3">
            <a:extLst>
              <a:ext uri="{FF2B5EF4-FFF2-40B4-BE49-F238E27FC236}">
                <a16:creationId xmlns:a16="http://schemas.microsoft.com/office/drawing/2014/main" id="{4062A9B0-E319-4D25-4FD6-CB2AA088445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Textfeld 9">
            <a:extLst>
              <a:ext uri="{FF2B5EF4-FFF2-40B4-BE49-F238E27FC236}">
                <a16:creationId xmlns:a16="http://schemas.microsoft.com/office/drawing/2014/main" id="{B23263DD-A1B1-B791-67E0-CCBC1929D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16" y="298379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Adenomyose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 und Fertilität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5C0D3D8-07E4-16EA-BB17-E290796E0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18EF73B8-29C1-9FB2-5EF9-EC1E5323E7CA}"/>
              </a:ext>
            </a:extLst>
          </p:cNvPr>
          <p:cNvSpPr txBox="1"/>
          <p:nvPr/>
        </p:nvSpPr>
        <p:spPr>
          <a:xfrm>
            <a:off x="298833" y="1528263"/>
            <a:ext cx="8676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/>
              <a:t>Adapt</a:t>
            </a:r>
            <a:r>
              <a:rPr lang="de-CH" dirty="0"/>
              <a:t>-APT-Studie </a:t>
            </a:r>
            <a:r>
              <a:rPr lang="de-CH" sz="2200" b="0" dirty="0"/>
              <a:t>(Multizentrisch U.K., ESHRE 2026, O-020) </a:t>
            </a:r>
          </a:p>
          <a:p>
            <a:r>
              <a:rPr lang="de-CH" dirty="0"/>
              <a:t>Multizentrische (8 Zentren) Studie IVF-Studie, bei der der Effekt der </a:t>
            </a:r>
            <a:r>
              <a:rPr lang="de-CH" dirty="0" err="1"/>
              <a:t>Adenomyose</a:t>
            </a:r>
            <a:r>
              <a:rPr lang="de-CH" dirty="0"/>
              <a:t> auf die Uterusfunktion untersucht wurde (Ausschluss Effekt der </a:t>
            </a:r>
            <a:r>
              <a:rPr lang="de-CH" dirty="0" err="1"/>
              <a:t>Oozytenqualität</a:t>
            </a:r>
            <a:r>
              <a:rPr lang="de-CH" dirty="0"/>
              <a:t>): </a:t>
            </a:r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B6C1972B-A78B-E565-31EE-F2433E063CF6}"/>
              </a:ext>
            </a:extLst>
          </p:cNvPr>
          <p:cNvGraphicFramePr>
            <a:graphicFrameLocks noGrp="1"/>
          </p:cNvGraphicFramePr>
          <p:nvPr/>
        </p:nvGraphicFramePr>
        <p:xfrm>
          <a:off x="467544" y="3258812"/>
          <a:ext cx="8064896" cy="1898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val="1790435528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1411404682"/>
                    </a:ext>
                  </a:extLst>
                </a:gridCol>
              </a:tblGrid>
              <a:tr h="474595">
                <a:tc>
                  <a:txBody>
                    <a:bodyPr/>
                    <a:lstStyle/>
                    <a:p>
                      <a:endParaRPr lang="de-CH" sz="2000" dirty="0"/>
                    </a:p>
                  </a:txBody>
                  <a:tcP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 err="1"/>
                        <a:t>aRR</a:t>
                      </a:r>
                      <a:endParaRPr lang="de-CH" sz="2000" dirty="0"/>
                    </a:p>
                  </a:txBody>
                  <a:tcPr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633495"/>
                  </a:ext>
                </a:extLst>
              </a:tr>
              <a:tr h="474595">
                <a:tc>
                  <a:txBody>
                    <a:bodyPr/>
                    <a:lstStyle/>
                    <a:p>
                      <a:r>
                        <a:rPr lang="de-CH" sz="2000" dirty="0"/>
                        <a:t>Klinische Schwangerschaft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0.65 (95% CI 0.57-0.74)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912750"/>
                  </a:ext>
                </a:extLst>
              </a:tr>
              <a:tr h="474595">
                <a:tc>
                  <a:txBody>
                    <a:bodyPr/>
                    <a:lstStyle/>
                    <a:p>
                      <a:r>
                        <a:rPr lang="de-CH" sz="2000" dirty="0"/>
                        <a:t>Lebendgeburt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0.36 (95% CI 0.30-0.44)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623068"/>
                  </a:ext>
                </a:extLst>
              </a:tr>
              <a:tr h="474595">
                <a:tc>
                  <a:txBody>
                    <a:bodyPr/>
                    <a:lstStyle/>
                    <a:p>
                      <a:r>
                        <a:rPr lang="de-CH" sz="2000" dirty="0"/>
                        <a:t>Abort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4.73 (95% CI: 3.26-6.86)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206246"/>
                  </a:ext>
                </a:extLst>
              </a:tr>
            </a:tbl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8F6F7FC8-BF75-4399-31B4-A3F49C90C895}"/>
              </a:ext>
            </a:extLst>
          </p:cNvPr>
          <p:cNvSpPr txBox="1"/>
          <p:nvPr/>
        </p:nvSpPr>
        <p:spPr>
          <a:xfrm>
            <a:off x="395288" y="5292341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Hauptparameter für eine Fertilitätsreduktion: </a:t>
            </a:r>
          </a:p>
          <a:p>
            <a:r>
              <a:rPr lang="de-CH" b="0" dirty="0"/>
              <a:t>Befall der junktionalen Zone, &gt;50% </a:t>
            </a:r>
            <a:r>
              <a:rPr lang="de-CH" b="0" dirty="0" err="1"/>
              <a:t>Myometriumbefall</a:t>
            </a:r>
            <a:r>
              <a:rPr lang="de-CH" b="0" dirty="0"/>
              <a:t>, </a:t>
            </a:r>
            <a:r>
              <a:rPr lang="de-CH" b="0" dirty="0" err="1"/>
              <a:t>Kavumdistorsion</a:t>
            </a:r>
            <a:r>
              <a:rPr lang="de-CH" b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7304614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034" name="Gerade Verbindung 3">
            <a:extLst>
              <a:ext uri="{FF2B5EF4-FFF2-40B4-BE49-F238E27FC236}">
                <a16:creationId xmlns:a16="http://schemas.microsoft.com/office/drawing/2014/main" id="{A1E047F5-3EA0-E1AE-9749-6363C1C0FE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37" name="Textfeld 4">
            <a:extLst>
              <a:ext uri="{FF2B5EF4-FFF2-40B4-BE49-F238E27FC236}">
                <a16:creationId xmlns:a16="http://schemas.microsoft.com/office/drawing/2014/main" id="{D93BCC90-AEFB-A60F-A551-2EE7D44E4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760" y="1772816"/>
            <a:ext cx="82073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de-CH" altLang="de-DE" dirty="0"/>
              <a:t>Erhöhte SS-Risiken gemäss mehrere Metaanalysen (wie bei einer Endometriose) </a:t>
            </a:r>
            <a:r>
              <a:rPr lang="de-CH" altLang="de-DE" sz="1800" b="0" dirty="0"/>
              <a:t>(</a:t>
            </a:r>
            <a:r>
              <a:rPr lang="de-CH" altLang="de-DE" sz="1800" b="0" dirty="0" err="1"/>
              <a:t>Vercelini</a:t>
            </a:r>
            <a:r>
              <a:rPr lang="de-CH" altLang="de-DE" sz="1800" b="0" dirty="0"/>
              <a:t> et al., Fertil Steril 2023):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altLang="de-DE" b="0" dirty="0"/>
              <a:t>Präeklampsie: OR 4.3-7.8.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altLang="de-DE" b="0" dirty="0"/>
              <a:t>Frühgeburt (&lt;37. SSW): OR 2.6-3.1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altLang="de-DE" b="0" dirty="0"/>
              <a:t>Sectio: OR: 2.5-2.6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altLang="de-DE" b="0" dirty="0"/>
              <a:t>SGA: OR: 2.8-3.2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altLang="de-DE" b="0" dirty="0"/>
              <a:t>IUFT: OR: 1.4 </a:t>
            </a:r>
          </a:p>
          <a:p>
            <a:endParaRPr lang="de-CH" altLang="de-DE" sz="800" dirty="0"/>
          </a:p>
          <a:p>
            <a:pPr>
              <a:spcAft>
                <a:spcPts val="600"/>
              </a:spcAft>
            </a:pPr>
            <a:r>
              <a:rPr lang="de-CH" altLang="de-DE" b="0" dirty="0"/>
              <a:t>Im Vergleich zur Endometriose gibt es aber einen relevanten Unterschied: Bei der Endometriose ist das </a:t>
            </a:r>
            <a:r>
              <a:rPr lang="de-CH" altLang="de-DE" b="0" u="sng" dirty="0"/>
              <a:t>Risiko für eine postpartale Blutung</a:t>
            </a:r>
            <a:r>
              <a:rPr lang="de-CH" altLang="de-DE" b="0" dirty="0"/>
              <a:t> nicht erhöht, </a:t>
            </a:r>
            <a:r>
              <a:rPr lang="de-CH" altLang="de-DE" b="0" u="sng" dirty="0"/>
              <a:t>bei einer </a:t>
            </a:r>
            <a:r>
              <a:rPr lang="de-CH" altLang="de-DE" b="0" u="sng" dirty="0" err="1"/>
              <a:t>Adenomyse</a:t>
            </a:r>
            <a:r>
              <a:rPr lang="de-CH" altLang="de-DE" b="0" u="sng" dirty="0"/>
              <a:t> aber wohl </a:t>
            </a:r>
            <a:r>
              <a:rPr lang="de-CH" altLang="de-DE" b="0" dirty="0"/>
              <a:t>und zwar um das ca. dreifache (OR 2.90, 95% CI 1.39-6.05)  </a:t>
            </a:r>
            <a:r>
              <a:rPr lang="de-CH" altLang="de-DE" sz="1800" b="0" dirty="0"/>
              <a:t>(</a:t>
            </a:r>
            <a:r>
              <a:rPr lang="de-CH" altLang="de-DE" sz="1800" b="0" dirty="0" err="1"/>
              <a:t>Nirgiankais</a:t>
            </a:r>
            <a:r>
              <a:rPr lang="de-CH" altLang="de-DE" sz="1800" b="0" dirty="0"/>
              <a:t> et al., RBMO, 2021).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CD183A2-B9B1-7C43-4664-A6D27098C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9">
            <a:extLst>
              <a:ext uri="{FF2B5EF4-FFF2-40B4-BE49-F238E27FC236}">
                <a16:creationId xmlns:a16="http://schemas.microsoft.com/office/drawing/2014/main" id="{5291A9B0-DB66-F0A7-8D94-59ECAFF49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67" y="313688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Adenomyose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 und Schwangerschaftsrisiken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746" name="Gerade Verbindung 3">
            <a:extLst>
              <a:ext uri="{FF2B5EF4-FFF2-40B4-BE49-F238E27FC236}">
                <a16:creationId xmlns:a16="http://schemas.microsoft.com/office/drawing/2014/main" id="{CAF18D6E-70D3-B19F-F1B9-14300943DA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340768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49" name="Textfeld 1">
            <a:extLst>
              <a:ext uri="{FF2B5EF4-FFF2-40B4-BE49-F238E27FC236}">
                <a16:creationId xmlns:a16="http://schemas.microsoft.com/office/drawing/2014/main" id="{AF97B0E8-9C09-9899-9863-60483BA88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700213"/>
            <a:ext cx="8353425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31750" name="Textfeld 3">
            <a:extLst>
              <a:ext uri="{FF2B5EF4-FFF2-40B4-BE49-F238E27FC236}">
                <a16:creationId xmlns:a16="http://schemas.microsoft.com/office/drawing/2014/main" id="{AF9F683E-D642-3187-24F9-C4ABEE940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550" y="1438275"/>
            <a:ext cx="8763000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de-CH" altLang="de-DE" dirty="0"/>
              <a:t>Diagnostische Verfahren:</a:t>
            </a:r>
          </a:p>
          <a:p>
            <a:pPr>
              <a:spcBef>
                <a:spcPts val="600"/>
              </a:spcBef>
            </a:pPr>
            <a:r>
              <a:rPr lang="de-CH" altLang="de-DE" dirty="0"/>
              <a:t>Sonographie: </a:t>
            </a:r>
            <a:r>
              <a:rPr lang="de-CH" altLang="de-DE" b="0" dirty="0"/>
              <a:t>Hohe Sensitivität</a:t>
            </a:r>
          </a:p>
          <a:p>
            <a:pPr>
              <a:spcBef>
                <a:spcPts val="600"/>
              </a:spcBef>
            </a:pPr>
            <a:r>
              <a:rPr lang="de-CH" altLang="de-DE" dirty="0"/>
              <a:t>MRI: 		   </a:t>
            </a:r>
            <a:r>
              <a:rPr lang="de-CH" altLang="de-DE" b="0" dirty="0"/>
              <a:t>Hohe Sensitivität, Hohe Reproduzierbarkeit, 			   Hohe Kosten</a:t>
            </a:r>
          </a:p>
          <a:p>
            <a:pPr>
              <a:spcBef>
                <a:spcPts val="600"/>
              </a:spcBef>
            </a:pPr>
            <a:r>
              <a:rPr lang="de-CH" altLang="de-DE" b="0" dirty="0"/>
              <a:t>HSK und LSK: Niedrige Sensitivität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C429EC9-C813-F191-044C-0C11B1E6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0210"/>
          <a:stretch/>
        </p:blipFill>
        <p:spPr>
          <a:xfrm>
            <a:off x="396159" y="4180445"/>
            <a:ext cx="7651143" cy="195468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A7A6914-71BB-5857-C7A4-C94CAC8C7B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111" b="24281"/>
          <a:stretch/>
        </p:blipFill>
        <p:spPr>
          <a:xfrm>
            <a:off x="396159" y="6226522"/>
            <a:ext cx="7651143" cy="21602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65E3442E-8516-FC64-EF46-9259345F990C}"/>
              </a:ext>
            </a:extLst>
          </p:cNvPr>
          <p:cNvSpPr txBox="1"/>
          <p:nvPr/>
        </p:nvSpPr>
        <p:spPr>
          <a:xfrm>
            <a:off x="395287" y="3751848"/>
            <a:ext cx="8929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Diagnostik per Sonographie </a:t>
            </a:r>
            <a:r>
              <a:rPr lang="de-CH" sz="2000" dirty="0"/>
              <a:t>(Revidierte MUSA-Kriterien):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DE5C825-4D60-9F19-BD2B-A50A81009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540" y="365329"/>
            <a:ext cx="3023444" cy="907033"/>
          </a:xfrm>
          <a:prstGeom prst="rect">
            <a:avLst/>
          </a:prstGeom>
        </p:spPr>
      </p:pic>
      <p:sp>
        <p:nvSpPr>
          <p:cNvPr id="11" name="Textfeld 9">
            <a:extLst>
              <a:ext uri="{FF2B5EF4-FFF2-40B4-BE49-F238E27FC236}">
                <a16:creationId xmlns:a16="http://schemas.microsoft.com/office/drawing/2014/main" id="{A4763603-59C0-4F78-0B4D-5E8867214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473" y="312304"/>
            <a:ext cx="435597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Adenomyose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 - Diagnostik</a:t>
            </a:r>
          </a:p>
        </p:txBody>
      </p:sp>
    </p:spTree>
    <p:extLst>
      <p:ext uri="{BB962C8B-B14F-4D97-AF65-F5344CB8AC3E}">
        <p14:creationId xmlns:p14="http://schemas.microsoft.com/office/powerpoint/2010/main" val="3840741573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746" name="Gerade Verbindung 3">
            <a:extLst>
              <a:ext uri="{FF2B5EF4-FFF2-40B4-BE49-F238E27FC236}">
                <a16:creationId xmlns:a16="http://schemas.microsoft.com/office/drawing/2014/main" id="{CAF18D6E-70D3-B19F-F1B9-14300943DA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340768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7777BFE1-CD1E-2139-A0C8-4A38F2740183}"/>
              </a:ext>
            </a:extLst>
          </p:cNvPr>
          <p:cNvSpPr txBox="1"/>
          <p:nvPr/>
        </p:nvSpPr>
        <p:spPr>
          <a:xfrm>
            <a:off x="6025268" y="6507956"/>
            <a:ext cx="3131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b="0" dirty="0"/>
              <a:t>Harmsen et al. 2022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C7E59D8-555D-7F93-843F-1A0E3B85BF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749"/>
          <a:stretch/>
        </p:blipFill>
        <p:spPr>
          <a:xfrm>
            <a:off x="827584" y="2667733"/>
            <a:ext cx="7742591" cy="349079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0BCFC71-4C2E-130D-DF31-78531FBD87C8}"/>
              </a:ext>
            </a:extLst>
          </p:cNvPr>
          <p:cNvSpPr txBox="1"/>
          <p:nvPr/>
        </p:nvSpPr>
        <p:spPr>
          <a:xfrm>
            <a:off x="899592" y="1650308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2000" dirty="0"/>
              <a:t>Direkte Kriterien (spezifischer)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60D1F32-7936-8EB3-17BB-F9635ECCDEC0}"/>
              </a:ext>
            </a:extLst>
          </p:cNvPr>
          <p:cNvSpPr txBox="1"/>
          <p:nvPr/>
        </p:nvSpPr>
        <p:spPr>
          <a:xfrm>
            <a:off x="5295310" y="1477355"/>
            <a:ext cx="37444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2000" dirty="0"/>
              <a:t>Indirekte Kriterien </a:t>
            </a:r>
          </a:p>
          <a:p>
            <a:pPr algn="ctr"/>
            <a:r>
              <a:rPr lang="de-CH" sz="2000" dirty="0"/>
              <a:t>(unspezifischer = unsicherer für die Diagnose)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4942508-A7FF-87CC-BB73-48695F54E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540" y="365329"/>
            <a:ext cx="3023444" cy="907033"/>
          </a:xfrm>
          <a:prstGeom prst="rect">
            <a:avLst/>
          </a:prstGeom>
        </p:spPr>
      </p:pic>
      <p:sp>
        <p:nvSpPr>
          <p:cNvPr id="11" name="Textfeld 9">
            <a:extLst>
              <a:ext uri="{FF2B5EF4-FFF2-40B4-BE49-F238E27FC236}">
                <a16:creationId xmlns:a16="http://schemas.microsoft.com/office/drawing/2014/main" id="{E68EA75C-9FB3-61C8-9A0C-D53212FD0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1844"/>
            <a:ext cx="6048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Adenomyose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 – revidierte MUSA-Kriterien</a:t>
            </a:r>
          </a:p>
        </p:txBody>
      </p:sp>
    </p:spTree>
    <p:extLst>
      <p:ext uri="{BB962C8B-B14F-4D97-AF65-F5344CB8AC3E}">
        <p14:creationId xmlns:p14="http://schemas.microsoft.com/office/powerpoint/2010/main" val="1976188605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746" name="Gerade Verbindung 3">
            <a:extLst>
              <a:ext uri="{FF2B5EF4-FFF2-40B4-BE49-F238E27FC236}">
                <a16:creationId xmlns:a16="http://schemas.microsoft.com/office/drawing/2014/main" id="{CAF18D6E-70D3-B19F-F1B9-14300943DA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6" y="1363216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49" name="Textfeld 1">
            <a:extLst>
              <a:ext uri="{FF2B5EF4-FFF2-40B4-BE49-F238E27FC236}">
                <a16:creationId xmlns:a16="http://schemas.microsoft.com/office/drawing/2014/main" id="{AF97B0E8-9C09-9899-9863-60483BA88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700213"/>
            <a:ext cx="8353425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3" name="Textfeld 9">
            <a:extLst>
              <a:ext uri="{FF2B5EF4-FFF2-40B4-BE49-F238E27FC236}">
                <a16:creationId xmlns:a16="http://schemas.microsoft.com/office/drawing/2014/main" id="{DF16655B-9A68-D66C-5BBA-C08151B60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237" y="293132"/>
            <a:ext cx="518430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SS-Raten - Interne </a:t>
            </a:r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vs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 externe </a:t>
            </a:r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Adenomyose</a:t>
            </a:r>
            <a:endParaRPr lang="de-CH" altLang="de-DE" sz="3200" dirty="0">
              <a:solidFill>
                <a:srgbClr val="006666"/>
              </a:solidFill>
              <a:latin typeface="Arial Black" panose="020B0604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7645F80-B164-5659-5AEC-9B6736536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540" y="365329"/>
            <a:ext cx="3023444" cy="90703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F1BBAF8-BC3E-D0F3-0DCC-FBE1B613A006}"/>
              </a:ext>
            </a:extLst>
          </p:cNvPr>
          <p:cNvSpPr txBox="1"/>
          <p:nvPr/>
        </p:nvSpPr>
        <p:spPr>
          <a:xfrm>
            <a:off x="269776" y="1402445"/>
            <a:ext cx="8604448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CH" sz="2000" b="0" dirty="0"/>
              <a:t>Wang et al., Ultrasound </a:t>
            </a:r>
            <a:r>
              <a:rPr lang="de-CH" sz="2000" b="0" dirty="0" err="1"/>
              <a:t>Obstet</a:t>
            </a:r>
            <a:r>
              <a:rPr lang="de-CH" sz="2000" b="0" dirty="0"/>
              <a:t> </a:t>
            </a:r>
            <a:r>
              <a:rPr lang="de-CH" sz="2000" b="0" dirty="0" err="1"/>
              <a:t>Gynecol</a:t>
            </a:r>
            <a:r>
              <a:rPr lang="de-CH" sz="2000" b="0" dirty="0"/>
              <a:t>, 2025: </a:t>
            </a:r>
          </a:p>
          <a:p>
            <a:pPr>
              <a:spcAft>
                <a:spcPts val="600"/>
              </a:spcAft>
            </a:pPr>
            <a:r>
              <a:rPr lang="de-CH" sz="2000" dirty="0"/>
              <a:t>Erfolgsraten bei IVF-Auftauzyklen von 879 Frauen mit </a:t>
            </a:r>
            <a:r>
              <a:rPr lang="de-CH" sz="2000" dirty="0" err="1"/>
              <a:t>Adenomyose</a:t>
            </a:r>
            <a:r>
              <a:rPr lang="de-CH" sz="2000" dirty="0"/>
              <a:t>, 879 gematchte Kontrollen. Einteilung der </a:t>
            </a:r>
            <a:r>
              <a:rPr lang="de-CH" sz="2000" dirty="0" err="1"/>
              <a:t>Adenomyosefälle</a:t>
            </a:r>
            <a:r>
              <a:rPr lang="de-CH" sz="2000" dirty="0"/>
              <a:t> gemäss MUSA-Kriterien in: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Interne </a:t>
            </a:r>
            <a:r>
              <a:rPr lang="de-CH" sz="2000" dirty="0" err="1"/>
              <a:t>Adenomyose</a:t>
            </a:r>
            <a:r>
              <a:rPr lang="de-CH" sz="2000" dirty="0"/>
              <a:t>: </a:t>
            </a:r>
            <a:r>
              <a:rPr lang="de-CH" sz="2000" b="0" dirty="0" err="1"/>
              <a:t>Junctionalzone</a:t>
            </a:r>
            <a:r>
              <a:rPr lang="de-CH" sz="2000" b="0" dirty="0"/>
              <a:t> und Myometrium von der </a:t>
            </a:r>
            <a:r>
              <a:rPr lang="de-CH" sz="2000" b="0" dirty="0" err="1"/>
              <a:t>Junctionalzone</a:t>
            </a:r>
            <a:r>
              <a:rPr lang="de-CH" sz="2000" b="0" dirty="0"/>
              <a:t> bis zur bis zu den </a:t>
            </a:r>
            <a:r>
              <a:rPr lang="de-CH" sz="2000" b="0" dirty="0" err="1"/>
              <a:t>Arteriae</a:t>
            </a:r>
            <a:r>
              <a:rPr lang="de-CH" sz="2000" b="0" dirty="0"/>
              <a:t> und </a:t>
            </a:r>
            <a:r>
              <a:rPr lang="de-CH" sz="2000" b="0" dirty="0" err="1"/>
              <a:t>Venae</a:t>
            </a:r>
            <a:r>
              <a:rPr lang="de-CH" sz="2000" b="0" dirty="0"/>
              <a:t> </a:t>
            </a:r>
            <a:r>
              <a:rPr lang="de-CH" sz="2000" b="0" dirty="0" err="1"/>
              <a:t>arcuatae</a:t>
            </a:r>
            <a:r>
              <a:rPr lang="de-CH" sz="2000" b="0" dirty="0"/>
              <a:t> = Bogengefässe (Mitte des Myometriums).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Externe </a:t>
            </a:r>
            <a:r>
              <a:rPr lang="de-CH" sz="2000" dirty="0" err="1"/>
              <a:t>Adenomyose</a:t>
            </a:r>
            <a:r>
              <a:rPr lang="de-CH" sz="2000" dirty="0"/>
              <a:t>: </a:t>
            </a:r>
            <a:r>
              <a:rPr lang="de-CH" sz="2000" b="0" dirty="0"/>
              <a:t>ausserhalb der Bogengefässe. </a:t>
            </a:r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C7841460-94F7-D73D-86BD-701457EE2C00}"/>
              </a:ext>
            </a:extLst>
          </p:cNvPr>
          <p:cNvGraphicFramePr>
            <a:graphicFrameLocks noGrp="1"/>
          </p:cNvGraphicFramePr>
          <p:nvPr/>
        </p:nvGraphicFramePr>
        <p:xfrm>
          <a:off x="179512" y="4110879"/>
          <a:ext cx="8820472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3">
                  <a:extLst>
                    <a:ext uri="{9D8B030D-6E8A-4147-A177-3AD203B41FA5}">
                      <a16:colId xmlns:a16="http://schemas.microsoft.com/office/drawing/2014/main" val="1439054424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881381256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598248058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151722082"/>
                    </a:ext>
                  </a:extLst>
                </a:gridCol>
                <a:gridCol w="1907705">
                  <a:extLst>
                    <a:ext uri="{9D8B030D-6E8A-4147-A177-3AD203B41FA5}">
                      <a16:colId xmlns:a16="http://schemas.microsoft.com/office/drawing/2014/main" val="1160019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CH" sz="2000" dirty="0">
                        <a:highlight>
                          <a:srgbClr val="008080"/>
                        </a:highlight>
                      </a:endParaRPr>
                    </a:p>
                  </a:txBody>
                  <a:tcP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>
                          <a:highlight>
                            <a:srgbClr val="008080"/>
                          </a:highlight>
                        </a:rPr>
                        <a:t>Kontrollen</a:t>
                      </a:r>
                    </a:p>
                  </a:txBody>
                  <a:tcP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 err="1">
                          <a:highlight>
                            <a:srgbClr val="008080"/>
                          </a:highlight>
                        </a:rPr>
                        <a:t>Adenomyose</a:t>
                      </a:r>
                      <a:r>
                        <a:rPr lang="de-CH" sz="2000" dirty="0">
                          <a:highlight>
                            <a:srgbClr val="008080"/>
                          </a:highlight>
                        </a:rPr>
                        <a:t> total</a:t>
                      </a:r>
                    </a:p>
                  </a:txBody>
                  <a:tcP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>
                          <a:highlight>
                            <a:srgbClr val="008080"/>
                          </a:highlight>
                        </a:rPr>
                        <a:t>Externe </a:t>
                      </a:r>
                      <a:r>
                        <a:rPr lang="de-CH" sz="2000" dirty="0" err="1">
                          <a:highlight>
                            <a:srgbClr val="008080"/>
                          </a:highlight>
                        </a:rPr>
                        <a:t>Adenomyose</a:t>
                      </a:r>
                      <a:endParaRPr lang="de-CH" sz="2000" dirty="0">
                        <a:highlight>
                          <a:srgbClr val="008080"/>
                        </a:highlight>
                      </a:endParaRPr>
                    </a:p>
                  </a:txBody>
                  <a:tcP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>
                          <a:highlight>
                            <a:srgbClr val="008080"/>
                          </a:highlight>
                        </a:rPr>
                        <a:t>Interne </a:t>
                      </a:r>
                      <a:r>
                        <a:rPr lang="de-CH" sz="2000" dirty="0" err="1">
                          <a:highlight>
                            <a:srgbClr val="008080"/>
                          </a:highlight>
                        </a:rPr>
                        <a:t>Adenomyose</a:t>
                      </a:r>
                      <a:endParaRPr lang="de-CH" sz="2000" dirty="0">
                        <a:highlight>
                          <a:srgbClr val="008080"/>
                        </a:highlight>
                      </a:endParaRPr>
                    </a:p>
                  </a:txBody>
                  <a:tcPr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9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2000" b="0" dirty="0"/>
                        <a:t>Lebend-</a:t>
                      </a:r>
                      <a:r>
                        <a:rPr lang="de-CH" sz="2000" b="0" dirty="0" err="1"/>
                        <a:t>geburtenrate</a:t>
                      </a:r>
                      <a:r>
                        <a:rPr lang="de-CH" sz="2000" b="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46.8%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35.3%</a:t>
                      </a:r>
                    </a:p>
                    <a:p>
                      <a:r>
                        <a:rPr lang="de-CH" sz="2000" dirty="0"/>
                        <a:t>(OR 0.67)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45.8%</a:t>
                      </a:r>
                    </a:p>
                    <a:p>
                      <a:endParaRPr lang="de-CH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27.4%</a:t>
                      </a:r>
                    </a:p>
                    <a:p>
                      <a:r>
                        <a:rPr lang="de-CH" sz="2000" dirty="0"/>
                        <a:t>(OR 0.52)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130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2000" b="0" dirty="0"/>
                        <a:t>Abortrate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15.5%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22.2%</a:t>
                      </a:r>
                    </a:p>
                    <a:p>
                      <a:r>
                        <a:rPr lang="de-CH" sz="2000" dirty="0"/>
                        <a:t>(OR 1.54)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894993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2976BE8C-ABC3-C53A-6D67-A787BA5EBA1F}"/>
              </a:ext>
            </a:extLst>
          </p:cNvPr>
          <p:cNvSpPr txBox="1"/>
          <p:nvPr/>
        </p:nvSpPr>
        <p:spPr>
          <a:xfrm>
            <a:off x="145424" y="6164758"/>
            <a:ext cx="8353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/>
              <a:t>Ähnlicher Ergebnisse: </a:t>
            </a:r>
            <a:r>
              <a:rPr lang="de-CH" sz="2000" b="0" dirty="0" err="1"/>
              <a:t>Alson</a:t>
            </a:r>
            <a:r>
              <a:rPr lang="de-CH" sz="2000" b="0" dirty="0"/>
              <a:t> et al., Acta </a:t>
            </a:r>
            <a:r>
              <a:rPr lang="de-CH" sz="2000" b="0" dirty="0" err="1"/>
              <a:t>Obstet</a:t>
            </a:r>
            <a:r>
              <a:rPr lang="de-CH" sz="2000" b="0" dirty="0"/>
              <a:t> </a:t>
            </a:r>
            <a:r>
              <a:rPr lang="de-CH" sz="2000" b="0" dirty="0" err="1"/>
              <a:t>Gynecol</a:t>
            </a:r>
            <a:r>
              <a:rPr lang="de-CH" sz="2000" b="0" dirty="0"/>
              <a:t> </a:t>
            </a:r>
            <a:r>
              <a:rPr lang="de-CH" sz="2000" b="0" dirty="0" err="1"/>
              <a:t>Scand</a:t>
            </a:r>
            <a:r>
              <a:rPr lang="de-CH" sz="2000" b="0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3013440220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746" name="Gerade Verbindung 3">
            <a:extLst>
              <a:ext uri="{FF2B5EF4-FFF2-40B4-BE49-F238E27FC236}">
                <a16:creationId xmlns:a16="http://schemas.microsoft.com/office/drawing/2014/main" id="{CAF18D6E-70D3-B19F-F1B9-14300943DA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6" y="1363216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49" name="Textfeld 1">
            <a:extLst>
              <a:ext uri="{FF2B5EF4-FFF2-40B4-BE49-F238E27FC236}">
                <a16:creationId xmlns:a16="http://schemas.microsoft.com/office/drawing/2014/main" id="{AF97B0E8-9C09-9899-9863-60483BA88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700213"/>
            <a:ext cx="8353425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3" name="Textfeld 9">
            <a:extLst>
              <a:ext uri="{FF2B5EF4-FFF2-40B4-BE49-F238E27FC236}">
                <a16:creationId xmlns:a16="http://schemas.microsoft.com/office/drawing/2014/main" id="{DF16655B-9A68-D66C-5BBA-C08151B60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293132"/>
            <a:ext cx="597654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SS-Raten – direkte </a:t>
            </a:r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vs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 indirekte MUSA-Kriterien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7645F80-B164-5659-5AEC-9B6736536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540" y="365329"/>
            <a:ext cx="3023444" cy="90703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F1BBAF8-BC3E-D0F3-0DCC-FBE1B613A006}"/>
              </a:ext>
            </a:extLst>
          </p:cNvPr>
          <p:cNvSpPr txBox="1"/>
          <p:nvPr/>
        </p:nvSpPr>
        <p:spPr>
          <a:xfrm>
            <a:off x="269776" y="1402445"/>
            <a:ext cx="882047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CH" sz="2000" b="0" dirty="0" err="1"/>
              <a:t>Benlioglu</a:t>
            </a:r>
            <a:r>
              <a:rPr lang="de-CH" sz="2000" b="0" dirty="0"/>
              <a:t> et al., Front </a:t>
            </a:r>
            <a:r>
              <a:rPr lang="de-CH" sz="2000" b="0" dirty="0" err="1"/>
              <a:t>Endocrinol</a:t>
            </a:r>
            <a:r>
              <a:rPr lang="de-CH" sz="2000" b="0" dirty="0"/>
              <a:t>, 2026: </a:t>
            </a:r>
          </a:p>
          <a:p>
            <a:pPr>
              <a:spcAft>
                <a:spcPts val="600"/>
              </a:spcAft>
            </a:pPr>
            <a:r>
              <a:rPr lang="de-CH" sz="2000" dirty="0"/>
              <a:t>Erfolgsraten bei IVF-Transfers von 76 Frauen mit </a:t>
            </a:r>
            <a:r>
              <a:rPr lang="de-CH" sz="2000" dirty="0" err="1"/>
              <a:t>Adenomyose</a:t>
            </a:r>
            <a:r>
              <a:rPr lang="de-CH" sz="2000" dirty="0"/>
              <a:t>, 238 Kontrollen. Einteilung der </a:t>
            </a:r>
            <a:r>
              <a:rPr lang="de-CH" sz="2000" dirty="0" err="1"/>
              <a:t>Adenomyosefälle</a:t>
            </a:r>
            <a:r>
              <a:rPr lang="de-CH" sz="2000" dirty="0"/>
              <a:t> gemäss revidierter MUSA-Kriterien </a:t>
            </a:r>
            <a:r>
              <a:rPr lang="de-CH" sz="2000" b="0" dirty="0"/>
              <a:t>(</a:t>
            </a:r>
            <a:r>
              <a:rPr lang="de-CH" sz="2000" b="0" dirty="0" err="1"/>
              <a:t>Harmesen</a:t>
            </a:r>
            <a:r>
              <a:rPr lang="de-CH" sz="2000" b="0" dirty="0"/>
              <a:t> et al., Ultrasound </a:t>
            </a:r>
            <a:r>
              <a:rPr lang="de-CH" sz="2000" b="0" dirty="0" err="1"/>
              <a:t>Obstet</a:t>
            </a:r>
            <a:r>
              <a:rPr lang="de-CH" sz="2000" b="0" dirty="0"/>
              <a:t> </a:t>
            </a:r>
            <a:r>
              <a:rPr lang="de-CH" sz="2000" b="0" dirty="0" err="1"/>
              <a:t>Gynceol</a:t>
            </a:r>
            <a:r>
              <a:rPr lang="de-CH" sz="2000" b="0" dirty="0"/>
              <a:t>, 2022) </a:t>
            </a:r>
            <a:r>
              <a:rPr lang="de-CH" sz="2000" dirty="0"/>
              <a:t>in: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200" dirty="0"/>
              <a:t>Direkte Kriterien (spezifischer für </a:t>
            </a:r>
            <a:r>
              <a:rPr lang="de-CH" sz="2200" dirty="0" err="1"/>
              <a:t>Adenomyse</a:t>
            </a:r>
            <a:r>
              <a:rPr lang="de-CH" sz="2200" dirty="0"/>
              <a:t>): </a:t>
            </a:r>
            <a:r>
              <a:rPr lang="de-CH" sz="2200" b="0" dirty="0" err="1"/>
              <a:t>Myometriale</a:t>
            </a:r>
            <a:r>
              <a:rPr lang="de-CH" sz="2200" b="0" dirty="0"/>
              <a:t> Zysten, </a:t>
            </a:r>
            <a:r>
              <a:rPr lang="de-CH" sz="2200" b="0" dirty="0" err="1"/>
              <a:t>Hyperechogene</a:t>
            </a:r>
            <a:r>
              <a:rPr lang="de-CH" sz="2200" b="0" dirty="0"/>
              <a:t> Zonen, </a:t>
            </a:r>
            <a:r>
              <a:rPr lang="de-CH" sz="2200" b="0" dirty="0" err="1"/>
              <a:t>echogene</a:t>
            </a:r>
            <a:r>
              <a:rPr lang="de-CH" sz="2200" b="0" dirty="0"/>
              <a:t> </a:t>
            </a:r>
            <a:r>
              <a:rPr lang="de-CH" sz="2200" b="0" dirty="0" err="1"/>
              <a:t>subendometriale</a:t>
            </a:r>
            <a:r>
              <a:rPr lang="de-CH" sz="2200" b="0" dirty="0"/>
              <a:t> Linien.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200" dirty="0"/>
              <a:t>Indirekte Kriterien (weniger spezifisch): </a:t>
            </a:r>
            <a:r>
              <a:rPr lang="de-CH" sz="2200" b="0" dirty="0" err="1"/>
              <a:t>Asymetrische</a:t>
            </a:r>
            <a:r>
              <a:rPr lang="de-CH" sz="2200" b="0" dirty="0"/>
              <a:t> Verdickung der Uteruswand, Unregelmässige </a:t>
            </a:r>
            <a:r>
              <a:rPr lang="de-CH" sz="2200" b="0" dirty="0" err="1"/>
              <a:t>Junctionalzone</a:t>
            </a:r>
            <a:r>
              <a:rPr lang="de-CH" sz="2200" b="0" dirty="0"/>
              <a:t>. </a:t>
            </a:r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C7841460-94F7-D73D-86BD-701457EE2C00}"/>
              </a:ext>
            </a:extLst>
          </p:cNvPr>
          <p:cNvGraphicFramePr>
            <a:graphicFrameLocks noGrp="1"/>
          </p:cNvGraphicFramePr>
          <p:nvPr/>
        </p:nvGraphicFramePr>
        <p:xfrm>
          <a:off x="161763" y="4365550"/>
          <a:ext cx="8820471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3237">
                  <a:extLst>
                    <a:ext uri="{9D8B030D-6E8A-4147-A177-3AD203B41FA5}">
                      <a16:colId xmlns:a16="http://schemas.microsoft.com/office/drawing/2014/main" val="1439054424"/>
                    </a:ext>
                  </a:extLst>
                </a:gridCol>
                <a:gridCol w="1929478">
                  <a:extLst>
                    <a:ext uri="{9D8B030D-6E8A-4147-A177-3AD203B41FA5}">
                      <a16:colId xmlns:a16="http://schemas.microsoft.com/office/drawing/2014/main" val="2881381256"/>
                    </a:ext>
                  </a:extLst>
                </a:gridCol>
                <a:gridCol w="2388878">
                  <a:extLst>
                    <a:ext uri="{9D8B030D-6E8A-4147-A177-3AD203B41FA5}">
                      <a16:colId xmlns:a16="http://schemas.microsoft.com/office/drawing/2014/main" val="2598248058"/>
                    </a:ext>
                  </a:extLst>
                </a:gridCol>
                <a:gridCol w="2388878">
                  <a:extLst>
                    <a:ext uri="{9D8B030D-6E8A-4147-A177-3AD203B41FA5}">
                      <a16:colId xmlns:a16="http://schemas.microsoft.com/office/drawing/2014/main" val="2151722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CH" sz="2000" dirty="0">
                        <a:highlight>
                          <a:srgbClr val="008080"/>
                        </a:highlight>
                      </a:endParaRPr>
                    </a:p>
                  </a:txBody>
                  <a:tcP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>
                          <a:highlight>
                            <a:srgbClr val="008080"/>
                          </a:highlight>
                        </a:rPr>
                        <a:t>Kontrollen</a:t>
                      </a:r>
                    </a:p>
                  </a:txBody>
                  <a:tcP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 err="1">
                          <a:highlight>
                            <a:srgbClr val="008080"/>
                          </a:highlight>
                        </a:rPr>
                        <a:t>Adenomyose</a:t>
                      </a:r>
                      <a:r>
                        <a:rPr lang="de-CH" sz="2000" dirty="0">
                          <a:highlight>
                            <a:srgbClr val="008080"/>
                          </a:highlight>
                        </a:rPr>
                        <a:t> total</a:t>
                      </a:r>
                    </a:p>
                  </a:txBody>
                  <a:tcP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 err="1">
                          <a:highlight>
                            <a:srgbClr val="008080"/>
                          </a:highlight>
                        </a:rPr>
                        <a:t>Adenomyose</a:t>
                      </a:r>
                      <a:r>
                        <a:rPr lang="de-CH" sz="2000" dirty="0">
                          <a:highlight>
                            <a:srgbClr val="008080"/>
                          </a:highlight>
                        </a:rPr>
                        <a:t> - Direkte Kriterien</a:t>
                      </a:r>
                    </a:p>
                  </a:txBody>
                  <a:tcPr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9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2000" b="0" dirty="0"/>
                        <a:t>Lebend-</a:t>
                      </a:r>
                      <a:r>
                        <a:rPr lang="de-CH" sz="2000" b="0" dirty="0" err="1"/>
                        <a:t>geburtenrate</a:t>
                      </a:r>
                      <a:r>
                        <a:rPr lang="de-CH" sz="2000" b="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40.3%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28.9%</a:t>
                      </a:r>
                    </a:p>
                    <a:p>
                      <a:r>
                        <a:rPr lang="de-CH" sz="2000" dirty="0"/>
                        <a:t>(OR 0.61)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22.2%</a:t>
                      </a:r>
                    </a:p>
                    <a:p>
                      <a:r>
                        <a:rPr lang="de-CH" sz="2000" dirty="0"/>
                        <a:t>(OR 0.42)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130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2000" b="0" dirty="0"/>
                        <a:t>Abortrate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22.6%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41.0%</a:t>
                      </a:r>
                    </a:p>
                    <a:p>
                      <a:r>
                        <a:rPr lang="de-CH" sz="2000" dirty="0"/>
                        <a:t>(OR 2.49)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48% </a:t>
                      </a:r>
                    </a:p>
                    <a:p>
                      <a:r>
                        <a:rPr lang="de-CH" sz="2000" dirty="0"/>
                        <a:t>(OR 3.77)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894993"/>
                  </a:ext>
                </a:extLst>
              </a:tr>
            </a:tbl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F4CCFD45-6942-80D1-BD90-D51FE47F56D8}"/>
              </a:ext>
            </a:extLst>
          </p:cNvPr>
          <p:cNvSpPr txBox="1"/>
          <p:nvPr/>
        </p:nvSpPr>
        <p:spPr>
          <a:xfrm>
            <a:off x="161764" y="6535298"/>
            <a:ext cx="8353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/>
              <a:t>Ähnlicher Ergebnisse: </a:t>
            </a:r>
            <a:r>
              <a:rPr lang="de-CH" sz="2000" b="0" dirty="0" err="1"/>
              <a:t>Alson</a:t>
            </a:r>
            <a:r>
              <a:rPr lang="de-CH" sz="2000" b="0" dirty="0"/>
              <a:t> et al., Acta </a:t>
            </a:r>
            <a:r>
              <a:rPr lang="de-CH" sz="2000" b="0" dirty="0" err="1"/>
              <a:t>Obstet</a:t>
            </a:r>
            <a:r>
              <a:rPr lang="de-CH" sz="2000" b="0" dirty="0"/>
              <a:t> </a:t>
            </a:r>
            <a:r>
              <a:rPr lang="de-CH" sz="2000" b="0" dirty="0" err="1"/>
              <a:t>Gynecol</a:t>
            </a:r>
            <a:r>
              <a:rPr lang="de-CH" sz="2000" b="0" dirty="0"/>
              <a:t> </a:t>
            </a:r>
            <a:r>
              <a:rPr lang="de-CH" sz="2000" b="0" dirty="0" err="1"/>
              <a:t>Scand</a:t>
            </a:r>
            <a:r>
              <a:rPr lang="de-CH" sz="2000" b="0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3142139570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746" name="Gerade Verbindung 3">
            <a:extLst>
              <a:ext uri="{FF2B5EF4-FFF2-40B4-BE49-F238E27FC236}">
                <a16:creationId xmlns:a16="http://schemas.microsoft.com/office/drawing/2014/main" id="{CAF18D6E-70D3-B19F-F1B9-14300943DA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6" y="1363216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49" name="Textfeld 1">
            <a:extLst>
              <a:ext uri="{FF2B5EF4-FFF2-40B4-BE49-F238E27FC236}">
                <a16:creationId xmlns:a16="http://schemas.microsoft.com/office/drawing/2014/main" id="{AF97B0E8-9C09-9899-9863-60483BA88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700213"/>
            <a:ext cx="8353425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de-CH" altLang="de-DE"/>
          </a:p>
        </p:txBody>
      </p:sp>
      <p:sp>
        <p:nvSpPr>
          <p:cNvPr id="3" name="Textfeld 9">
            <a:extLst>
              <a:ext uri="{FF2B5EF4-FFF2-40B4-BE49-F238E27FC236}">
                <a16:creationId xmlns:a16="http://schemas.microsoft.com/office/drawing/2014/main" id="{DF16655B-9A68-D66C-5BBA-C08151B60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6202"/>
            <a:ext cx="59765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7645F80-B164-5659-5AEC-9B6736536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540" y="365329"/>
            <a:ext cx="3023444" cy="90703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F1BBAF8-BC3E-D0F3-0DCC-FBE1B613A006}"/>
              </a:ext>
            </a:extLst>
          </p:cNvPr>
          <p:cNvSpPr txBox="1"/>
          <p:nvPr/>
        </p:nvSpPr>
        <p:spPr>
          <a:xfrm>
            <a:off x="251520" y="1661316"/>
            <a:ext cx="8892480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CH" dirty="0" err="1"/>
              <a:t>Adenomyose</a:t>
            </a:r>
            <a:r>
              <a:rPr lang="de-CH" dirty="0"/>
              <a:t> ist nicht </a:t>
            </a:r>
            <a:r>
              <a:rPr lang="de-CH" dirty="0" err="1"/>
              <a:t>Adenomyose</a:t>
            </a:r>
            <a:r>
              <a:rPr lang="de-CH" dirty="0"/>
              <a:t>!</a:t>
            </a:r>
          </a:p>
          <a:p>
            <a:pPr>
              <a:spcAft>
                <a:spcPts val="600"/>
              </a:spcAft>
            </a:pPr>
            <a:endParaRPr lang="de-CH" sz="800" dirty="0"/>
          </a:p>
          <a:p>
            <a:pPr>
              <a:spcAft>
                <a:spcPts val="600"/>
              </a:spcAft>
            </a:pPr>
            <a:r>
              <a:rPr lang="de-CH" b="0" dirty="0"/>
              <a:t>Eine </a:t>
            </a:r>
            <a:r>
              <a:rPr lang="de-CH" b="0" dirty="0" err="1"/>
              <a:t>Adenomyose</a:t>
            </a:r>
            <a:r>
              <a:rPr lang="de-CH" b="0" dirty="0"/>
              <a:t> hat scheinbar nur dann einen relevanten Einfluss auf die Fertilität, wenn die </a:t>
            </a:r>
            <a:r>
              <a:rPr lang="de-CH" b="0" dirty="0" err="1"/>
              <a:t>Adenomyose</a:t>
            </a:r>
            <a:r>
              <a:rPr lang="de-CH" b="0" dirty="0"/>
              <a:t> Cavum-nah auftritt (innere </a:t>
            </a:r>
            <a:r>
              <a:rPr lang="de-CH" b="0" dirty="0" err="1"/>
              <a:t>Adenomyose</a:t>
            </a:r>
            <a:r>
              <a:rPr lang="de-CH" b="0" dirty="0"/>
              <a:t>) und wenn es wirklich eine </a:t>
            </a:r>
            <a:r>
              <a:rPr lang="de-CH" b="0" dirty="0" err="1"/>
              <a:t>Adenomyose</a:t>
            </a:r>
            <a:r>
              <a:rPr lang="de-CH" b="0" dirty="0"/>
              <a:t> ist (sonographisch: direkte Kriterien).</a:t>
            </a:r>
          </a:p>
          <a:p>
            <a:pPr>
              <a:spcAft>
                <a:spcPts val="600"/>
              </a:spcAft>
            </a:pPr>
            <a:endParaRPr lang="de-CH" sz="800" dirty="0"/>
          </a:p>
          <a:p>
            <a:pPr>
              <a:spcAft>
                <a:spcPts val="600"/>
              </a:spcAft>
            </a:pPr>
            <a:r>
              <a:rPr lang="de-CH" dirty="0"/>
              <a:t>Deswegen: </a:t>
            </a:r>
          </a:p>
          <a:p>
            <a:pPr>
              <a:spcAft>
                <a:spcPts val="600"/>
              </a:spcAft>
            </a:pPr>
            <a:r>
              <a:rPr lang="de-CH" b="0" dirty="0"/>
              <a:t>Bitte nicht die Patientin voreilig mit einer unklaren Diagnose stigmatisieren (Infos im Internet zur </a:t>
            </a:r>
            <a:r>
              <a:rPr lang="de-CH" b="0" dirty="0" err="1"/>
              <a:t>Adenomyose</a:t>
            </a:r>
            <a:r>
              <a:rPr lang="de-CH" b="0" dirty="0"/>
              <a:t> sind unschön). </a:t>
            </a:r>
          </a:p>
          <a:p>
            <a:pPr>
              <a:spcAft>
                <a:spcPts val="600"/>
              </a:spcAft>
            </a:pPr>
            <a:r>
              <a:rPr lang="de-CH" dirty="0"/>
              <a:t>Aber auch:</a:t>
            </a:r>
          </a:p>
          <a:p>
            <a:pPr>
              <a:spcAft>
                <a:spcPts val="600"/>
              </a:spcAft>
            </a:pPr>
            <a:r>
              <a:rPr lang="de-CH" b="0" dirty="0"/>
              <a:t>Bitte eine relevante </a:t>
            </a:r>
            <a:r>
              <a:rPr lang="de-CH" b="0" dirty="0" err="1"/>
              <a:t>Adenomyose</a:t>
            </a:r>
            <a:r>
              <a:rPr lang="de-CH" b="0" dirty="0"/>
              <a:t> ernst nehmen.</a:t>
            </a:r>
          </a:p>
        </p:txBody>
      </p:sp>
    </p:spTree>
    <p:extLst>
      <p:ext uri="{BB962C8B-B14F-4D97-AF65-F5344CB8AC3E}">
        <p14:creationId xmlns:p14="http://schemas.microsoft.com/office/powerpoint/2010/main" val="2342677983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362100"/>
            <a:ext cx="518430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Behandlungen - Übersicht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5848DD7-9C93-F1A7-E372-E47425CC1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323" y="1439620"/>
            <a:ext cx="8649354" cy="4662278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E52625C-0378-373C-0402-01BDD04BF5F2}"/>
              </a:ext>
            </a:extLst>
          </p:cNvPr>
          <p:cNvSpPr txBox="1"/>
          <p:nvPr/>
        </p:nvSpPr>
        <p:spPr>
          <a:xfrm>
            <a:off x="247323" y="6075455"/>
            <a:ext cx="90730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200" b="0" dirty="0"/>
              <a:t>Farbig unterlegt: gebräuchliche Therapien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033C87E-2FE5-0B0C-66FE-311E49A171C6}"/>
              </a:ext>
            </a:extLst>
          </p:cNvPr>
          <p:cNvSpPr txBox="1"/>
          <p:nvPr/>
        </p:nvSpPr>
        <p:spPr>
          <a:xfrm>
            <a:off x="3059832" y="6506342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 err="1"/>
              <a:t>Manem</a:t>
            </a:r>
            <a:r>
              <a:rPr lang="de-CH" sz="2000" b="0" dirty="0"/>
              <a:t> et al., </a:t>
            </a:r>
            <a:r>
              <a:rPr lang="de-CH" sz="2000" b="0" dirty="0" err="1"/>
              <a:t>Curr</a:t>
            </a:r>
            <a:r>
              <a:rPr lang="de-CH" sz="2000" b="0" dirty="0"/>
              <a:t> </a:t>
            </a:r>
            <a:r>
              <a:rPr lang="de-CH" sz="2000" b="0" dirty="0" err="1"/>
              <a:t>Opin</a:t>
            </a:r>
            <a:r>
              <a:rPr lang="de-CH" sz="2000" b="0" dirty="0"/>
              <a:t> </a:t>
            </a:r>
            <a:r>
              <a:rPr lang="de-CH" sz="2000" b="0" dirty="0" err="1"/>
              <a:t>Obstet</a:t>
            </a:r>
            <a:r>
              <a:rPr lang="de-CH" sz="2000" b="0" dirty="0"/>
              <a:t> </a:t>
            </a:r>
            <a:r>
              <a:rPr lang="de-CH" sz="2000" b="0" dirty="0" err="1"/>
              <a:t>Gynceol</a:t>
            </a:r>
            <a:r>
              <a:rPr lang="de-CH" sz="2000" b="0" dirty="0"/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87754981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3425A41-CDB9-C665-0EDC-33D067B52A13}"/>
              </a:ext>
            </a:extLst>
          </p:cNvPr>
          <p:cNvSpPr txBox="1"/>
          <p:nvPr/>
        </p:nvSpPr>
        <p:spPr>
          <a:xfrm>
            <a:off x="395288" y="1844824"/>
            <a:ext cx="81371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2 Optionen: </a:t>
            </a:r>
          </a:p>
          <a:p>
            <a:endParaRPr lang="de-CH" dirty="0"/>
          </a:p>
          <a:p>
            <a:pPr marL="457200" indent="-457200">
              <a:buAutoNum type="arabicPeriod"/>
            </a:pPr>
            <a:r>
              <a:rPr lang="de-CH" b="0" dirty="0"/>
              <a:t>Patientin </a:t>
            </a:r>
            <a:r>
              <a:rPr lang="de-CH" dirty="0"/>
              <a:t>möchte sofort schwanger werden: </a:t>
            </a:r>
          </a:p>
          <a:p>
            <a:r>
              <a:rPr lang="de-CH" b="0" dirty="0"/>
              <a:t>Versuch Spontankonzeption. Falls keine SS innerhalb von 6-12 Monaten eintritt: Überweisung an ein Kinderwunschzentrum </a:t>
            </a:r>
          </a:p>
          <a:p>
            <a:pPr marL="457200" indent="-457200">
              <a:buAutoNum type="arabicPeriod"/>
            </a:pPr>
            <a:endParaRPr lang="de-CH" b="0" dirty="0"/>
          </a:p>
          <a:p>
            <a:r>
              <a:rPr lang="de-CH" b="0" dirty="0"/>
              <a:t>2. Patientin </a:t>
            </a:r>
            <a:r>
              <a:rPr lang="de-CH" dirty="0"/>
              <a:t>möchte noch nicht schwanger werden: </a:t>
            </a:r>
          </a:p>
          <a:p>
            <a:r>
              <a:rPr lang="de-CH" b="0" dirty="0"/>
              <a:t>Überbrückung mit einer endokrinen Therapie, die das Fortschreiten der </a:t>
            </a:r>
            <a:r>
              <a:rPr lang="de-CH" b="0" dirty="0" err="1"/>
              <a:t>Adenomyose</a:t>
            </a:r>
            <a:r>
              <a:rPr lang="de-CH" b="0" dirty="0"/>
              <a:t> bremst, z.B. </a:t>
            </a:r>
            <a:r>
              <a:rPr lang="de-CH" b="0" dirty="0" err="1"/>
              <a:t>Dienogest</a:t>
            </a:r>
            <a:r>
              <a:rPr lang="de-CH" b="0" dirty="0"/>
              <a:t>?  </a:t>
            </a:r>
          </a:p>
          <a:p>
            <a:pPr marL="457200" indent="-457200">
              <a:buAutoNum type="arabicPeriod"/>
            </a:pPr>
            <a:endParaRPr lang="de-CH" b="0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45921487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35657"/>
            <a:ext cx="590465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GnRHa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 – Vorbehandlung vor IVF/Transfer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453C1F5-9797-E020-75F2-B872295A29E2}"/>
              </a:ext>
            </a:extLst>
          </p:cNvPr>
          <p:cNvSpPr txBox="1"/>
          <p:nvPr/>
        </p:nvSpPr>
        <p:spPr>
          <a:xfrm>
            <a:off x="413929" y="1503166"/>
            <a:ext cx="8353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Metaanalyse (Galati et al., J Assist </a:t>
            </a:r>
            <a:r>
              <a:rPr lang="de-CH" dirty="0" err="1"/>
              <a:t>Reprod</a:t>
            </a:r>
            <a:r>
              <a:rPr lang="de-CH" dirty="0"/>
              <a:t> Genet, 2025)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5C19FA1-5840-8013-23FE-EAFDB9BB3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39" y="4518765"/>
            <a:ext cx="7834039" cy="154699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AEA12168-2E79-465C-C875-2EE4FF7E9E4D}"/>
              </a:ext>
            </a:extLst>
          </p:cNvPr>
          <p:cNvSpPr txBox="1"/>
          <p:nvPr/>
        </p:nvSpPr>
        <p:spPr>
          <a:xfrm>
            <a:off x="389539" y="4093528"/>
            <a:ext cx="1008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0" dirty="0"/>
              <a:t>Lebendgeburtenrate mit/ohne </a:t>
            </a:r>
            <a:r>
              <a:rPr lang="de-CH" b="0" dirty="0" err="1"/>
              <a:t>GnRHa</a:t>
            </a:r>
            <a:r>
              <a:rPr lang="de-CH" b="0" dirty="0"/>
              <a:t> vor IVF: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FBC783D-BB07-36AB-3BC6-AE8237E24FF7}"/>
              </a:ext>
            </a:extLst>
          </p:cNvPr>
          <p:cNvSpPr txBox="1"/>
          <p:nvPr/>
        </p:nvSpPr>
        <p:spPr>
          <a:xfrm>
            <a:off x="401357" y="1993580"/>
            <a:ext cx="1008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0" dirty="0"/>
              <a:t>Schwangerschaftsrate mit/ohne </a:t>
            </a:r>
            <a:r>
              <a:rPr lang="de-CH" b="0" dirty="0" err="1"/>
              <a:t>GnRHa</a:t>
            </a:r>
            <a:r>
              <a:rPr lang="de-CH" b="0" dirty="0"/>
              <a:t> vor IVF: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7B5D953-377F-6FDD-3220-908953141B7F}"/>
              </a:ext>
            </a:extLst>
          </p:cNvPr>
          <p:cNvSpPr txBox="1"/>
          <p:nvPr/>
        </p:nvSpPr>
        <p:spPr>
          <a:xfrm>
            <a:off x="6451399" y="6077138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Interpretation -&gt;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9BDE41B7-E37E-A14B-0210-4690FFAEE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539" y="2397037"/>
            <a:ext cx="7849280" cy="171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596965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35657"/>
            <a:ext cx="590465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GnRHa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 – Vorbehandlung vor IVF/Transfer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AEA12168-2E79-465C-C875-2EE4FF7E9E4D}"/>
              </a:ext>
            </a:extLst>
          </p:cNvPr>
          <p:cNvSpPr txBox="1"/>
          <p:nvPr/>
        </p:nvSpPr>
        <p:spPr>
          <a:xfrm>
            <a:off x="295200" y="1621444"/>
            <a:ext cx="862750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Die Datenlage ist unzureichend für eine definitive Empfehlung.</a:t>
            </a:r>
          </a:p>
          <a:p>
            <a:endParaRPr lang="de-CH" sz="800" b="0" dirty="0"/>
          </a:p>
          <a:p>
            <a:r>
              <a:rPr lang="de-CH" dirty="0"/>
              <a:t>Aber: </a:t>
            </a:r>
          </a:p>
          <a:p>
            <a:r>
              <a:rPr lang="de-CH" sz="2200" b="0" dirty="0"/>
              <a:t>Insgesamt liegt ein Trend hinsichtlich einer verbesserten Erfolgsrate durch </a:t>
            </a:r>
            <a:r>
              <a:rPr lang="de-CH" sz="2200" b="0" dirty="0" err="1"/>
              <a:t>GnRHa</a:t>
            </a:r>
            <a:r>
              <a:rPr lang="de-CH" sz="2200" b="0" dirty="0"/>
              <a:t> vor.</a:t>
            </a:r>
          </a:p>
          <a:p>
            <a:endParaRPr lang="de-CH" sz="800" b="0" dirty="0"/>
          </a:p>
          <a:p>
            <a:r>
              <a:rPr lang="de-CH" dirty="0"/>
              <a:t>Deswegen: </a:t>
            </a:r>
          </a:p>
          <a:p>
            <a:r>
              <a:rPr lang="de-CH" sz="2200" b="0" dirty="0"/>
              <a:t>Bei einer schweren, insbesondere «inneren» </a:t>
            </a:r>
            <a:r>
              <a:rPr lang="de-CH" sz="2200" b="0" dirty="0" err="1"/>
              <a:t>Adenomyose</a:t>
            </a:r>
            <a:r>
              <a:rPr lang="de-CH" sz="2200" b="0" dirty="0"/>
              <a:t> mit direkten MUSA-Kriterien </a:t>
            </a:r>
            <a:r>
              <a:rPr lang="de-CH" sz="2200" dirty="0"/>
              <a:t>kann eine </a:t>
            </a:r>
            <a:r>
              <a:rPr lang="de-CH" sz="2200" dirty="0" err="1"/>
              <a:t>GnRHa</a:t>
            </a:r>
            <a:r>
              <a:rPr lang="de-CH" sz="2200" dirty="0"/>
              <a:t>-Vortherapie erwogen werden.</a:t>
            </a:r>
          </a:p>
          <a:p>
            <a:r>
              <a:rPr lang="de-CH" sz="2200" b="0" dirty="0"/>
              <a:t>Um eine 3-monatige Vortherapie direkt vor dem Transfer durchzuführen ist ein Freeze all der Embryonen erforderlich, gefolgt von einer ca. 3-monatigen </a:t>
            </a:r>
            <a:r>
              <a:rPr lang="de-CH" sz="2200" b="0" dirty="0" err="1"/>
              <a:t>GnRHa</a:t>
            </a:r>
            <a:r>
              <a:rPr lang="de-CH" sz="2200" b="0" dirty="0"/>
              <a:t>-Therapie (ohne </a:t>
            </a:r>
            <a:r>
              <a:rPr lang="de-CH" sz="2200" b="0" dirty="0" err="1"/>
              <a:t>add</a:t>
            </a:r>
            <a:r>
              <a:rPr lang="de-CH" sz="2200" b="0" dirty="0"/>
              <a:t> back) und einem Auftauzyklus mit einer </a:t>
            </a:r>
            <a:r>
              <a:rPr lang="de-CH" sz="2200" b="0" dirty="0" err="1"/>
              <a:t>Gonadotropinunterstützung</a:t>
            </a:r>
            <a:r>
              <a:rPr lang="de-CH" sz="2200" b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8484033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232853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250646"/>
            <a:ext cx="507563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Aromatasehemmer – vor IVF/Transfer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AEA12168-2E79-465C-C875-2EE4FF7E9E4D}"/>
              </a:ext>
            </a:extLst>
          </p:cNvPr>
          <p:cNvSpPr txBox="1"/>
          <p:nvPr/>
        </p:nvSpPr>
        <p:spPr>
          <a:xfrm>
            <a:off x="197420" y="1314062"/>
            <a:ext cx="8911084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Die Datenlage ist deutlich limitiertet als bei </a:t>
            </a:r>
            <a:r>
              <a:rPr lang="de-CH" dirty="0" err="1"/>
              <a:t>GnRHa</a:t>
            </a:r>
            <a:r>
              <a:rPr lang="de-CH" dirty="0"/>
              <a:t>, so dass eine Empfehlung nicht möglich ist. </a:t>
            </a:r>
          </a:p>
          <a:p>
            <a:endParaRPr lang="de-CH" sz="800" b="0" dirty="0"/>
          </a:p>
          <a:p>
            <a:r>
              <a:rPr lang="de-CH" dirty="0"/>
              <a:t>Aber: </a:t>
            </a:r>
          </a:p>
          <a:p>
            <a:r>
              <a:rPr lang="de-CH" sz="2200" b="0" dirty="0"/>
              <a:t>Es gibt Studien, die zeigen, dass Aromatasehemmer (2.5mg / Tag oder 2.5mg, 3x/Woche = geringe Dosierung), Symptome und Ultraschallbefunde reduzieren </a:t>
            </a:r>
            <a:r>
              <a:rPr lang="de-CH" sz="1800" b="0" dirty="0"/>
              <a:t>(</a:t>
            </a:r>
            <a:r>
              <a:rPr lang="de-CH" sz="1800" b="0" dirty="0" err="1"/>
              <a:t>Badaway</a:t>
            </a:r>
            <a:r>
              <a:rPr lang="de-CH" sz="1800" b="0" dirty="0"/>
              <a:t> et al., Acta </a:t>
            </a:r>
            <a:r>
              <a:rPr lang="de-CH" sz="1800" b="0" dirty="0" err="1"/>
              <a:t>Obstet</a:t>
            </a:r>
            <a:r>
              <a:rPr lang="de-CH" sz="1800" b="0" dirty="0"/>
              <a:t> </a:t>
            </a:r>
            <a:r>
              <a:rPr lang="de-CH" sz="1800" b="0" dirty="0" err="1"/>
              <a:t>Gynecol</a:t>
            </a:r>
            <a:r>
              <a:rPr lang="de-CH" sz="1800" b="0" dirty="0"/>
              <a:t> </a:t>
            </a:r>
            <a:r>
              <a:rPr lang="de-CH" sz="1800" b="0" dirty="0" err="1"/>
              <a:t>Scandd</a:t>
            </a:r>
            <a:r>
              <a:rPr lang="de-CH" sz="1800" b="0" dirty="0"/>
              <a:t>, 2012; Sharma et al., RBM online, 2023). </a:t>
            </a:r>
          </a:p>
          <a:p>
            <a:endParaRPr lang="de-CH" sz="800" b="0" dirty="0"/>
          </a:p>
          <a:p>
            <a:r>
              <a:rPr lang="de-CH" dirty="0"/>
              <a:t>Deswegen: </a:t>
            </a:r>
          </a:p>
          <a:p>
            <a:r>
              <a:rPr lang="de-CH" sz="2200" b="0" dirty="0"/>
              <a:t>Aromatasehemmer sind aktuell (noch) nicht als Alternative zu </a:t>
            </a:r>
            <a:r>
              <a:rPr lang="de-CH" sz="2200" b="0" dirty="0" err="1"/>
              <a:t>GnRHa</a:t>
            </a:r>
            <a:r>
              <a:rPr lang="de-CH" sz="2200" b="0" dirty="0"/>
              <a:t> zu empfehlen. </a:t>
            </a:r>
          </a:p>
          <a:p>
            <a:r>
              <a:rPr lang="de-CH" sz="2200" b="0" dirty="0"/>
              <a:t>Bei einer sehr schwere </a:t>
            </a:r>
            <a:r>
              <a:rPr lang="de-CH" sz="2200" b="0" dirty="0" err="1"/>
              <a:t>Adenomyose</a:t>
            </a:r>
            <a:r>
              <a:rPr lang="de-CH" sz="2200" b="0" dirty="0"/>
              <a:t> könnte aber eine </a:t>
            </a:r>
            <a:r>
              <a:rPr lang="de-CH" sz="2200" dirty="0"/>
              <a:t>Kombination von </a:t>
            </a:r>
            <a:r>
              <a:rPr lang="de-CH" sz="2200" dirty="0" err="1"/>
              <a:t>GnRHa</a:t>
            </a:r>
            <a:r>
              <a:rPr lang="de-CH" sz="2200" dirty="0"/>
              <a:t> und Aromatasehemmern </a:t>
            </a:r>
            <a:r>
              <a:rPr lang="de-CH" sz="2200" b="0" dirty="0"/>
              <a:t>erwogen werden, um auch die Östrogenbildung in den </a:t>
            </a:r>
            <a:r>
              <a:rPr lang="de-CH" sz="2200" b="0" dirty="0" err="1"/>
              <a:t>Adenomyoseherden</a:t>
            </a:r>
            <a:r>
              <a:rPr lang="de-CH" sz="2200" b="0" dirty="0"/>
              <a:t> durch Aromatasehemmer zu reduzieren.  Allerdings dürften die Nebenwirkungen hoch sein.</a:t>
            </a:r>
          </a:p>
        </p:txBody>
      </p:sp>
    </p:spTree>
    <p:extLst>
      <p:ext uri="{BB962C8B-B14F-4D97-AF65-F5344CB8AC3E}">
        <p14:creationId xmlns:p14="http://schemas.microsoft.com/office/powerpoint/2010/main" val="3926748120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394347"/>
            <a:ext cx="496827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Levenorgestrel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-IUD – vor IVF/Transfer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453C1F5-9797-E020-75F2-B872295A29E2}"/>
              </a:ext>
            </a:extLst>
          </p:cNvPr>
          <p:cNvSpPr txBox="1"/>
          <p:nvPr/>
        </p:nvSpPr>
        <p:spPr>
          <a:xfrm>
            <a:off x="381785" y="1660498"/>
            <a:ext cx="835362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0" dirty="0" err="1"/>
              <a:t>Abdelrhman</a:t>
            </a:r>
            <a:r>
              <a:rPr lang="de-CH" b="0" dirty="0"/>
              <a:t> et al., </a:t>
            </a:r>
            <a:r>
              <a:rPr lang="de-CH" b="0" dirty="0" err="1"/>
              <a:t>Evid</a:t>
            </a:r>
            <a:r>
              <a:rPr lang="de-CH" b="0" dirty="0"/>
              <a:t> </a:t>
            </a:r>
            <a:r>
              <a:rPr lang="de-CH" b="0" dirty="0" err="1"/>
              <a:t>Based</a:t>
            </a:r>
            <a:r>
              <a:rPr lang="de-CH" b="0" dirty="0"/>
              <a:t> </a:t>
            </a:r>
            <a:r>
              <a:rPr lang="de-CH" b="0" dirty="0" err="1"/>
              <a:t>Womens</a:t>
            </a:r>
            <a:r>
              <a:rPr lang="de-CH" b="0" dirty="0"/>
              <a:t> Health J, 2025:</a:t>
            </a:r>
          </a:p>
          <a:p>
            <a:endParaRPr lang="de-CH" sz="800" dirty="0"/>
          </a:p>
          <a:p>
            <a:r>
              <a:rPr lang="de-CH" dirty="0"/>
              <a:t>124 Frauen wurden mit LNG-IUD vs. </a:t>
            </a:r>
            <a:r>
              <a:rPr lang="de-CH" dirty="0" err="1"/>
              <a:t>GnRHa</a:t>
            </a:r>
            <a:r>
              <a:rPr lang="de-CH" dirty="0"/>
              <a:t> vor einem  Auftauzyklus über ? Monate </a:t>
            </a:r>
            <a:r>
              <a:rPr lang="de-CH" b="0" dirty="0"/>
              <a:t>(Daten nicht abrufbar) </a:t>
            </a:r>
            <a:r>
              <a:rPr lang="de-CH" dirty="0"/>
              <a:t>vorbehandelt:</a:t>
            </a:r>
          </a:p>
          <a:p>
            <a:r>
              <a:rPr lang="de-CH" dirty="0"/>
              <a:t>Die SS-Raten waren vergleichbar.  </a:t>
            </a:r>
          </a:p>
          <a:p>
            <a:endParaRPr lang="de-CH" b="0" dirty="0"/>
          </a:p>
          <a:p>
            <a:r>
              <a:rPr lang="de-CH" b="0" dirty="0"/>
              <a:t>Publikation unzureichend für eine Empfehlung. Weitere  Studien wurden bisher nicht publiziert.</a:t>
            </a:r>
          </a:p>
          <a:p>
            <a:pPr>
              <a:spcBef>
                <a:spcPts val="1200"/>
              </a:spcBef>
            </a:pPr>
            <a:r>
              <a:rPr lang="de-CH" dirty="0"/>
              <a:t>Dennoch:</a:t>
            </a:r>
          </a:p>
          <a:p>
            <a:r>
              <a:rPr lang="de-CH" b="0" dirty="0"/>
              <a:t>LNG-IUD könnte eine gute Überbrückung bis zu einer IVF-Therapie/bis zu Transfers bei einer «inneren» </a:t>
            </a:r>
            <a:r>
              <a:rPr lang="de-CH" b="0" dirty="0" err="1"/>
              <a:t>Adenomyose</a:t>
            </a:r>
            <a:r>
              <a:rPr lang="de-CH" b="0" dirty="0"/>
              <a:t> sein. </a:t>
            </a:r>
          </a:p>
        </p:txBody>
      </p:sp>
    </p:spTree>
    <p:extLst>
      <p:ext uri="{BB962C8B-B14F-4D97-AF65-F5344CB8AC3E}">
        <p14:creationId xmlns:p14="http://schemas.microsoft.com/office/powerpoint/2010/main" val="434362540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188" y="181430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8520" y="429310"/>
            <a:ext cx="640871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2800" dirty="0">
                <a:solidFill>
                  <a:srgbClr val="006666"/>
                </a:solidFill>
                <a:latin typeface="Arial Black" panose="020B0604020202020204" pitchFamily="34" charset="0"/>
              </a:rPr>
              <a:t>Hoch-dosierter Gestagen-</a:t>
            </a:r>
            <a:r>
              <a:rPr lang="de-CH" altLang="de-DE" sz="2800" dirty="0" err="1">
                <a:solidFill>
                  <a:srgbClr val="006666"/>
                </a:solidFill>
                <a:latin typeface="Arial Black" panose="020B0604020202020204" pitchFamily="34" charset="0"/>
              </a:rPr>
              <a:t>Lutealphasensupport</a:t>
            </a:r>
            <a:r>
              <a:rPr lang="de-CH" altLang="de-DE" sz="2800" dirty="0">
                <a:solidFill>
                  <a:srgbClr val="006666"/>
                </a:solidFill>
                <a:latin typeface="Arial Black" panose="020B0604020202020204" pitchFamily="34" charset="0"/>
              </a:rPr>
              <a:t> – bei IVF und bei </a:t>
            </a:r>
            <a:r>
              <a:rPr lang="de-CH" altLang="de-DE" sz="2800" dirty="0" err="1">
                <a:solidFill>
                  <a:srgbClr val="006666"/>
                </a:solidFill>
                <a:latin typeface="Arial Black" panose="020B0604020202020204" pitchFamily="34" charset="0"/>
              </a:rPr>
              <a:t>KiWu</a:t>
            </a:r>
            <a:r>
              <a:rPr lang="de-CH" altLang="de-DE" sz="2800" dirty="0">
                <a:solidFill>
                  <a:srgbClr val="006666"/>
                </a:solidFill>
                <a:latin typeface="Arial Black" panose="020B0604020202020204" pitchFamily="34" charset="0"/>
              </a:rPr>
              <a:t>-Therapien?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29310"/>
            <a:ext cx="2699792" cy="80993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03AA210-EAE6-FA36-C749-9DDB0530017A}"/>
              </a:ext>
            </a:extLst>
          </p:cNvPr>
          <p:cNvSpPr txBox="1"/>
          <p:nvPr/>
        </p:nvSpPr>
        <p:spPr>
          <a:xfrm>
            <a:off x="395188" y="1869673"/>
            <a:ext cx="835362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0" dirty="0"/>
              <a:t>Es wird spekuliert, dass bei einer </a:t>
            </a:r>
            <a:r>
              <a:rPr lang="de-CH" b="0" dirty="0" err="1"/>
              <a:t>Adenomyose</a:t>
            </a:r>
            <a:r>
              <a:rPr lang="de-CH" b="0" dirty="0"/>
              <a:t> eine </a:t>
            </a:r>
            <a:r>
              <a:rPr lang="de-CH" dirty="0" err="1"/>
              <a:t>Progesteronresistenz</a:t>
            </a:r>
            <a:r>
              <a:rPr lang="de-CH" b="0" dirty="0"/>
              <a:t> vorliegt.</a:t>
            </a:r>
          </a:p>
          <a:p>
            <a:r>
              <a:rPr lang="de-CH" b="0" dirty="0"/>
              <a:t>Dafür sprechen Untersuchungen im Tiermodell </a:t>
            </a:r>
            <a:r>
              <a:rPr lang="de-CH" sz="2000" b="0" dirty="0"/>
              <a:t>(</a:t>
            </a:r>
            <a:r>
              <a:rPr lang="de-CH" sz="2000" b="0" dirty="0" err="1"/>
              <a:t>Squatrito</a:t>
            </a:r>
            <a:r>
              <a:rPr lang="de-CH" sz="2000" b="0" dirty="0"/>
              <a:t> et al., </a:t>
            </a:r>
            <a:r>
              <a:rPr lang="de-CH" sz="2000" b="0" dirty="0" err="1"/>
              <a:t>Reproduction</a:t>
            </a:r>
            <a:r>
              <a:rPr lang="de-CH" sz="2000" b="0" dirty="0"/>
              <a:t>, 2024) </a:t>
            </a:r>
            <a:r>
              <a:rPr lang="de-CH" b="0" dirty="0"/>
              <a:t>und eine Human-Studie, die bessere Schwangerschaftsraten bei höheren </a:t>
            </a:r>
            <a:r>
              <a:rPr lang="de-CH" b="0" dirty="0" err="1"/>
              <a:t>lutealen</a:t>
            </a:r>
            <a:r>
              <a:rPr lang="de-CH" b="0" dirty="0"/>
              <a:t> </a:t>
            </a:r>
            <a:r>
              <a:rPr lang="de-CH" b="0" dirty="0" err="1"/>
              <a:t>Serumprogesteronkonzentrationen</a:t>
            </a:r>
            <a:r>
              <a:rPr lang="de-CH" b="0" dirty="0"/>
              <a:t> zeigte </a:t>
            </a:r>
            <a:r>
              <a:rPr lang="de-CH" sz="2000" b="0" dirty="0"/>
              <a:t>(</a:t>
            </a:r>
            <a:r>
              <a:rPr lang="de-CH" sz="2000" b="0" dirty="0" err="1"/>
              <a:t>Alsbjerg</a:t>
            </a:r>
            <a:r>
              <a:rPr lang="de-CH" sz="2000" b="0" dirty="0"/>
              <a:t> et al., RBM online 2023). </a:t>
            </a:r>
          </a:p>
          <a:p>
            <a:endParaRPr lang="de-CH" sz="800" b="0" dirty="0"/>
          </a:p>
          <a:p>
            <a:r>
              <a:rPr lang="de-CH" b="0" dirty="0"/>
              <a:t>Wenngleich die Daten für eine Empfehlung unzureichend sind, </a:t>
            </a:r>
            <a:r>
              <a:rPr lang="de-CH" dirty="0"/>
              <a:t>kann </a:t>
            </a:r>
            <a:r>
              <a:rPr lang="de-CH" b="0" dirty="0"/>
              <a:t>bei einer schweren «inneren» </a:t>
            </a:r>
            <a:r>
              <a:rPr lang="de-CH" b="0" dirty="0" err="1"/>
              <a:t>Adenomyose</a:t>
            </a:r>
            <a:r>
              <a:rPr lang="de-CH" b="0" dirty="0"/>
              <a:t> </a:t>
            </a:r>
            <a:r>
              <a:rPr lang="de-CH" dirty="0"/>
              <a:t>ein höher dosierter </a:t>
            </a:r>
            <a:r>
              <a:rPr lang="de-CH" dirty="0" err="1"/>
              <a:t>Lutealphasensupport</a:t>
            </a:r>
            <a:r>
              <a:rPr lang="de-CH" dirty="0"/>
              <a:t> erwogen werden (Bei IVF: Kombination von vaginalem Progesteron und oralem </a:t>
            </a:r>
            <a:r>
              <a:rPr lang="de-CH" dirty="0" err="1"/>
              <a:t>Dydrogesteron</a:t>
            </a:r>
            <a:r>
              <a:rPr lang="de-CH" dirty="0"/>
              <a:t>?).</a:t>
            </a:r>
          </a:p>
        </p:txBody>
      </p:sp>
    </p:spTree>
    <p:extLst>
      <p:ext uri="{BB962C8B-B14F-4D97-AF65-F5344CB8AC3E}">
        <p14:creationId xmlns:p14="http://schemas.microsoft.com/office/powerpoint/2010/main" val="894317417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3056" y="1998970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422948"/>
            <a:ext cx="57501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Gestagene / IUD – Überbrückung bis zur </a:t>
            </a:r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KiWu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-Therapie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683" y="611367"/>
            <a:ext cx="2922019" cy="87660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03AA210-EAE6-FA36-C749-9DDB0530017A}"/>
              </a:ext>
            </a:extLst>
          </p:cNvPr>
          <p:cNvSpPr txBox="1"/>
          <p:nvPr/>
        </p:nvSpPr>
        <p:spPr>
          <a:xfrm>
            <a:off x="467320" y="2503606"/>
            <a:ext cx="8353623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de-CH" b="0" dirty="0"/>
              <a:t>Gestagene reduzieren </a:t>
            </a:r>
            <a:r>
              <a:rPr lang="de-CH" b="0" dirty="0" err="1"/>
              <a:t>Adenomyose</a:t>
            </a:r>
            <a:r>
              <a:rPr lang="de-CH" b="0" dirty="0"/>
              <a:t>-bedingte Symptome. </a:t>
            </a:r>
          </a:p>
          <a:p>
            <a:pPr>
              <a:lnSpc>
                <a:spcPts val="3500"/>
              </a:lnSpc>
            </a:pPr>
            <a:r>
              <a:rPr lang="de-CH" b="0" dirty="0"/>
              <a:t>Somit ist eine (orale) </a:t>
            </a:r>
            <a:r>
              <a:rPr lang="de-CH" dirty="0" err="1"/>
              <a:t>Gestagentherapie</a:t>
            </a:r>
            <a:r>
              <a:rPr lang="de-CH" dirty="0"/>
              <a:t> zur Überbrückung von Zeitphasen zwischen Kinderwunschtherapien </a:t>
            </a:r>
            <a:r>
              <a:rPr lang="de-CH" b="0" dirty="0"/>
              <a:t>erwägenswert (z.B. mit </a:t>
            </a:r>
            <a:r>
              <a:rPr lang="de-CH" b="0" dirty="0" err="1"/>
              <a:t>Dienogest</a:t>
            </a:r>
            <a:r>
              <a:rPr lang="de-CH" b="0" dirty="0"/>
              <a:t>). </a:t>
            </a:r>
          </a:p>
          <a:p>
            <a:pPr>
              <a:lnSpc>
                <a:spcPts val="3500"/>
              </a:lnSpc>
            </a:pPr>
            <a:r>
              <a:rPr lang="de-CH" dirty="0"/>
              <a:t>Bei längeren Intervallen ist auch ein LNG-IUD </a:t>
            </a:r>
            <a:r>
              <a:rPr lang="de-CH" b="0" dirty="0"/>
              <a:t>eine Option. </a:t>
            </a:r>
          </a:p>
          <a:p>
            <a:r>
              <a:rPr lang="de-CH" sz="2000" b="0" dirty="0"/>
              <a:t>(Literatur: </a:t>
            </a:r>
            <a:r>
              <a:rPr lang="de-CH" sz="2000" b="0" dirty="0" err="1"/>
              <a:t>Cozzolino</a:t>
            </a:r>
            <a:r>
              <a:rPr lang="de-CH" sz="2000" b="0" dirty="0"/>
              <a:t> et al., RBM online, 2025). </a:t>
            </a:r>
          </a:p>
        </p:txBody>
      </p:sp>
    </p:spTree>
    <p:extLst>
      <p:ext uri="{BB962C8B-B14F-4D97-AF65-F5344CB8AC3E}">
        <p14:creationId xmlns:p14="http://schemas.microsoft.com/office/powerpoint/2010/main" val="1391969787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37" y="335657"/>
            <a:ext cx="589501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Invasive und Mikroinvasive Therapien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453C1F5-9797-E020-75F2-B872295A29E2}"/>
              </a:ext>
            </a:extLst>
          </p:cNvPr>
          <p:cNvSpPr txBox="1"/>
          <p:nvPr/>
        </p:nvSpPr>
        <p:spPr>
          <a:xfrm>
            <a:off x="281777" y="2175189"/>
            <a:ext cx="8928992" cy="2947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dirty="0"/>
              <a:t>Chirurgische Entfernung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dirty="0"/>
              <a:t>Radiofrequenzablation (Ultraschallwellen, Sonata)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dirty="0"/>
              <a:t>High-</a:t>
            </a:r>
            <a:r>
              <a:rPr lang="de-CH" dirty="0" err="1"/>
              <a:t>intensity</a:t>
            </a:r>
            <a:r>
              <a:rPr lang="de-CH" dirty="0"/>
              <a:t> </a:t>
            </a:r>
            <a:r>
              <a:rPr lang="de-CH" dirty="0" err="1"/>
              <a:t>focused</a:t>
            </a:r>
            <a:r>
              <a:rPr lang="de-CH" dirty="0"/>
              <a:t> </a:t>
            </a:r>
            <a:r>
              <a:rPr lang="de-CH" dirty="0" err="1"/>
              <a:t>ultrasound</a:t>
            </a:r>
            <a:r>
              <a:rPr lang="de-CH" dirty="0"/>
              <a:t> , HIFU (Radiowellen)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de-CH" dirty="0"/>
              <a:t>Chirurgie: </a:t>
            </a:r>
            <a:r>
              <a:rPr lang="de-CH" b="0" dirty="0"/>
              <a:t>Nur bei lokalisierten </a:t>
            </a:r>
            <a:r>
              <a:rPr lang="de-CH" b="0" dirty="0" err="1"/>
              <a:t>Adenomyoseherden</a:t>
            </a:r>
            <a:r>
              <a:rPr lang="de-CH" dirty="0"/>
              <a:t>.</a:t>
            </a:r>
          </a:p>
          <a:p>
            <a:pPr>
              <a:lnSpc>
                <a:spcPct val="150000"/>
              </a:lnSpc>
            </a:pPr>
            <a:r>
              <a:rPr lang="de-CH" dirty="0"/>
              <a:t>Sonata und HIFU: </a:t>
            </a:r>
            <a:r>
              <a:rPr lang="de-CH" b="0" dirty="0"/>
              <a:t>Evidenz für eine Empfehlung unzureichend.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7F6D12B-97C0-6F73-CF9D-F0858F8976A8}"/>
              </a:ext>
            </a:extLst>
          </p:cNvPr>
          <p:cNvSpPr txBox="1"/>
          <p:nvPr/>
        </p:nvSpPr>
        <p:spPr>
          <a:xfrm>
            <a:off x="316981" y="6102717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/>
              <a:t>Review zur Radiofrequenzablation: Dedes…. Mueller, J </a:t>
            </a:r>
            <a:r>
              <a:rPr lang="de-CH" sz="2000" b="0" dirty="0" err="1"/>
              <a:t>Clin</a:t>
            </a:r>
            <a:r>
              <a:rPr lang="de-CH" sz="2000" b="0" dirty="0"/>
              <a:t> Med, 2023 </a:t>
            </a:r>
          </a:p>
        </p:txBody>
      </p:sp>
    </p:spTree>
    <p:extLst>
      <p:ext uri="{BB962C8B-B14F-4D97-AF65-F5344CB8AC3E}">
        <p14:creationId xmlns:p14="http://schemas.microsoft.com/office/powerpoint/2010/main" val="300155116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34" name="Gerade Verbindung 3">
            <a:extLst>
              <a:ext uri="{FF2B5EF4-FFF2-40B4-BE49-F238E27FC236}">
                <a16:creationId xmlns:a16="http://schemas.microsoft.com/office/drawing/2014/main" id="{A11C2EA9-EAB2-435A-BE77-1F7E5EA6A5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5" name="Textfeld 9">
            <a:extLst>
              <a:ext uri="{FF2B5EF4-FFF2-40B4-BE49-F238E27FC236}">
                <a16:creationId xmlns:a16="http://schemas.microsoft.com/office/drawing/2014/main" id="{B7FED972-0D5A-C9EC-1297-2ED59876D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52536" y="349331"/>
            <a:ext cx="669674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 – Neues Flowchart nach M. v. Wolff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5EF0F16-2A11-716D-4198-805DC26E1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cxnSp>
        <p:nvCxnSpPr>
          <p:cNvPr id="2" name="Gerade Verbindung 3">
            <a:extLst>
              <a:ext uri="{FF2B5EF4-FFF2-40B4-BE49-F238E27FC236}">
                <a16:creationId xmlns:a16="http://schemas.microsoft.com/office/drawing/2014/main" id="{09153BEC-22B9-7FE0-11C5-F4F3FB5C0CB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205D2D0E-38B2-111C-B88F-ADC4FDCCF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cxnSp>
        <p:nvCxnSpPr>
          <p:cNvPr id="8" name="Gewinkelte Verbindung 20">
            <a:extLst>
              <a:ext uri="{FF2B5EF4-FFF2-40B4-BE49-F238E27FC236}">
                <a16:creationId xmlns:a16="http://schemas.microsoft.com/office/drawing/2014/main" id="{34A67ED0-9E6A-0BBB-D8DD-20C302DA5962}"/>
              </a:ext>
            </a:extLst>
          </p:cNvPr>
          <p:cNvCxnSpPr>
            <a:cxnSpLocks/>
            <a:stCxn id="18" idx="2"/>
            <a:endCxn id="25" idx="0"/>
          </p:cNvCxnSpPr>
          <p:nvPr/>
        </p:nvCxnSpPr>
        <p:spPr>
          <a:xfrm rot="16200000" flipH="1">
            <a:off x="5349103" y="1067332"/>
            <a:ext cx="340029" cy="2137442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winkelte Verbindung 23">
            <a:extLst>
              <a:ext uri="{FF2B5EF4-FFF2-40B4-BE49-F238E27FC236}">
                <a16:creationId xmlns:a16="http://schemas.microsoft.com/office/drawing/2014/main" id="{6C72BD80-2411-44AE-46CC-B2CDE76DCF20}"/>
              </a:ext>
            </a:extLst>
          </p:cNvPr>
          <p:cNvCxnSpPr>
            <a:cxnSpLocks/>
            <a:stCxn id="18" idx="2"/>
            <a:endCxn id="29" idx="0"/>
          </p:cNvCxnSpPr>
          <p:nvPr/>
        </p:nvCxnSpPr>
        <p:spPr>
          <a:xfrm rot="5400000">
            <a:off x="3217234" y="1082095"/>
            <a:ext cx="349218" cy="2117107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206">
            <a:extLst>
              <a:ext uri="{FF2B5EF4-FFF2-40B4-BE49-F238E27FC236}">
                <a16:creationId xmlns:a16="http://schemas.microsoft.com/office/drawing/2014/main" id="{2CB77892-1904-3EE4-4EAD-BF18BFAB7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0205" y="6024378"/>
            <a:ext cx="1498312" cy="338554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de-CH" altLang="de-DE" sz="1600" dirty="0">
                <a:solidFill>
                  <a:schemeClr val="bg1"/>
                </a:solidFill>
                <a:latin typeface="Calibri" panose="020F0502020204030204" pitchFamily="34" charset="0"/>
              </a:rPr>
              <a:t>Therapie</a:t>
            </a:r>
          </a:p>
        </p:txBody>
      </p:sp>
      <p:sp>
        <p:nvSpPr>
          <p:cNvPr id="11" name="Textfeld 207">
            <a:extLst>
              <a:ext uri="{FF2B5EF4-FFF2-40B4-BE49-F238E27FC236}">
                <a16:creationId xmlns:a16="http://schemas.microsoft.com/office/drawing/2014/main" id="{864413A3-BF5C-7666-6096-264C7E03B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0205" y="5343181"/>
            <a:ext cx="1484934" cy="5847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de-CH" altLang="de-DE" sz="1600" dirty="0">
                <a:latin typeface="Calibri" panose="020F0502020204030204" pitchFamily="34" charset="0"/>
              </a:rPr>
              <a:t>Entscheidungs-kriterium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BCE8363-87A2-5E7C-7A01-D5BB10B1957D}"/>
              </a:ext>
            </a:extLst>
          </p:cNvPr>
          <p:cNvSpPr txBox="1"/>
          <p:nvPr/>
        </p:nvSpPr>
        <p:spPr>
          <a:xfrm>
            <a:off x="7040290" y="4908205"/>
            <a:ext cx="1483261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CH" sz="1600" b="1" dirty="0">
                <a:latin typeface="Calibri" panose="020F0502020204030204" pitchFamily="34" charset="0"/>
                <a:ea typeface="ＭＳ Ｐゴシック" pitchFamily="1" charset="-128"/>
                <a:cs typeface="Arial" panose="020B0604020202020204" pitchFamily="34" charset="0"/>
              </a:rPr>
              <a:t>Diagnose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245489A2-9774-37BD-8EB1-F39862D2DAD5}"/>
              </a:ext>
            </a:extLst>
          </p:cNvPr>
          <p:cNvCxnSpPr>
            <a:cxnSpLocks/>
          </p:cNvCxnSpPr>
          <p:nvPr/>
        </p:nvCxnSpPr>
        <p:spPr>
          <a:xfrm>
            <a:off x="5579762" y="3715175"/>
            <a:ext cx="10068" cy="25182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C8E4A28C-6F4B-C18F-86C1-15B1F0EE2237}"/>
              </a:ext>
            </a:extLst>
          </p:cNvPr>
          <p:cNvCxnSpPr>
            <a:cxnSpLocks/>
            <a:stCxn id="19" idx="2"/>
            <a:endCxn id="23" idx="0"/>
          </p:cNvCxnSpPr>
          <p:nvPr/>
        </p:nvCxnSpPr>
        <p:spPr>
          <a:xfrm>
            <a:off x="2333782" y="3811150"/>
            <a:ext cx="0" cy="26792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5C444988-205C-856C-E2D9-D8E67533D04A}"/>
              </a:ext>
            </a:extLst>
          </p:cNvPr>
          <p:cNvCxnSpPr>
            <a:cxnSpLocks/>
            <a:stCxn id="29" idx="2"/>
            <a:endCxn id="19" idx="0"/>
          </p:cNvCxnSpPr>
          <p:nvPr/>
        </p:nvCxnSpPr>
        <p:spPr>
          <a:xfrm>
            <a:off x="2333289" y="2930810"/>
            <a:ext cx="493" cy="2647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>
            <a:extLst>
              <a:ext uri="{FF2B5EF4-FFF2-40B4-BE49-F238E27FC236}">
                <a16:creationId xmlns:a16="http://schemas.microsoft.com/office/drawing/2014/main" id="{331E4224-38CA-BDB1-434D-F2515C8F471C}"/>
              </a:ext>
            </a:extLst>
          </p:cNvPr>
          <p:cNvSpPr txBox="1"/>
          <p:nvPr/>
        </p:nvSpPr>
        <p:spPr>
          <a:xfrm>
            <a:off x="399822" y="1565929"/>
            <a:ext cx="8101148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2000" b="1" dirty="0" err="1"/>
              <a:t>Fertilitätsrelvante</a:t>
            </a:r>
            <a:r>
              <a:rPr lang="de-CH" sz="2000" b="1" dirty="0"/>
              <a:t> </a:t>
            </a:r>
            <a:r>
              <a:rPr lang="de-CH" sz="2000" b="1" dirty="0" err="1"/>
              <a:t>Adenomyose</a:t>
            </a:r>
            <a:r>
              <a:rPr lang="de-CH" sz="2000" b="1" dirty="0"/>
              <a:t> (gemäss MUSA-Kriterien) </a:t>
            </a:r>
            <a:endParaRPr lang="de-CH" sz="2000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2C580611-1FBF-BCA5-C77C-38F5A62DFF38}"/>
              </a:ext>
            </a:extLst>
          </p:cNvPr>
          <p:cNvSpPr txBox="1"/>
          <p:nvPr/>
        </p:nvSpPr>
        <p:spPr>
          <a:xfrm>
            <a:off x="389442" y="3195597"/>
            <a:ext cx="3888680" cy="61555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1700" dirty="0"/>
              <a:t>Falls keine SS nach 6-12 Monaten: </a:t>
            </a:r>
            <a:r>
              <a:rPr lang="de-CH" sz="1700" dirty="0" err="1"/>
              <a:t>KiWu</a:t>
            </a:r>
            <a:r>
              <a:rPr lang="de-CH" sz="1700" dirty="0"/>
              <a:t>-Diagnostik und ggf. Therapie.</a:t>
            </a:r>
          </a:p>
        </p:txBody>
      </p:sp>
      <p:cxnSp>
        <p:nvCxnSpPr>
          <p:cNvPr id="20" name="Gewinkelte Verbindung 23">
            <a:extLst>
              <a:ext uri="{FF2B5EF4-FFF2-40B4-BE49-F238E27FC236}">
                <a16:creationId xmlns:a16="http://schemas.microsoft.com/office/drawing/2014/main" id="{7D171043-CFC3-D493-9A8C-FF997A06CC72}"/>
              </a:ext>
            </a:extLst>
          </p:cNvPr>
          <p:cNvCxnSpPr>
            <a:cxnSpLocks/>
          </p:cNvCxnSpPr>
          <p:nvPr/>
        </p:nvCxnSpPr>
        <p:spPr>
          <a:xfrm rot="16200000" flipH="1">
            <a:off x="2724612" y="4868874"/>
            <a:ext cx="233368" cy="1833152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330529A1-5383-ECDA-E543-FF3E1FA3FDB6}"/>
              </a:ext>
            </a:extLst>
          </p:cNvPr>
          <p:cNvSpPr txBox="1"/>
          <p:nvPr/>
        </p:nvSpPr>
        <p:spPr>
          <a:xfrm>
            <a:off x="388948" y="4079073"/>
            <a:ext cx="3889667" cy="615553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1700" dirty="0">
                <a:solidFill>
                  <a:schemeClr val="bg1"/>
                </a:solidFill>
              </a:rPr>
              <a:t> Falls konservative Therapie: </a:t>
            </a:r>
            <a:r>
              <a:rPr lang="de-CH" sz="1700" dirty="0" err="1">
                <a:solidFill>
                  <a:schemeClr val="bg1"/>
                </a:solidFill>
              </a:rPr>
              <a:t>Lutealphasensupport</a:t>
            </a:r>
            <a:r>
              <a:rPr lang="de-CH" sz="1700" dirty="0">
                <a:solidFill>
                  <a:schemeClr val="bg1"/>
                </a:solidFill>
              </a:rPr>
              <a:t> erwägen.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0775C8FE-1A6E-7A18-9062-D59A9364C59C}"/>
              </a:ext>
            </a:extLst>
          </p:cNvPr>
          <p:cNvSpPr txBox="1"/>
          <p:nvPr/>
        </p:nvSpPr>
        <p:spPr>
          <a:xfrm>
            <a:off x="4637158" y="2306068"/>
            <a:ext cx="3901359" cy="61555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1700" dirty="0"/>
              <a:t>Realisierung des Kinderwunsches noch nicht erwünscht 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2E79E79E-796A-2BFC-1B2F-04F336E51650}"/>
              </a:ext>
            </a:extLst>
          </p:cNvPr>
          <p:cNvSpPr txBox="1"/>
          <p:nvPr/>
        </p:nvSpPr>
        <p:spPr>
          <a:xfrm>
            <a:off x="388949" y="2315257"/>
            <a:ext cx="3888680" cy="61555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1700" dirty="0"/>
              <a:t>Realisierung des Kinderwunsches sofort gewünscht  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B5118F9D-79D3-A80C-80C4-E8E429F991C4}"/>
              </a:ext>
            </a:extLst>
          </p:cNvPr>
          <p:cNvSpPr txBox="1"/>
          <p:nvPr/>
        </p:nvSpPr>
        <p:spPr>
          <a:xfrm>
            <a:off x="4649837" y="3195597"/>
            <a:ext cx="3888680" cy="1400383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1700" dirty="0">
                <a:solidFill>
                  <a:schemeClr val="bg1"/>
                </a:solidFill>
              </a:rPr>
              <a:t>Überbrückung mit </a:t>
            </a:r>
            <a:r>
              <a:rPr lang="de-CH" sz="1700" dirty="0" err="1">
                <a:solidFill>
                  <a:schemeClr val="bg1"/>
                </a:solidFill>
              </a:rPr>
              <a:t>Gestagentherape</a:t>
            </a:r>
            <a:r>
              <a:rPr lang="de-CH" sz="1700" dirty="0">
                <a:solidFill>
                  <a:schemeClr val="bg1"/>
                </a:solidFill>
              </a:rPr>
              <a:t>, z.B. </a:t>
            </a:r>
            <a:r>
              <a:rPr lang="de-CH" sz="1700" dirty="0" err="1">
                <a:solidFill>
                  <a:schemeClr val="bg1"/>
                </a:solidFill>
              </a:rPr>
              <a:t>Dienogest</a:t>
            </a:r>
            <a:r>
              <a:rPr lang="de-CH" sz="1700" dirty="0">
                <a:solidFill>
                  <a:schemeClr val="bg1"/>
                </a:solidFill>
              </a:rPr>
              <a:t> oder LNG-IUD, insbesondere bei innerer </a:t>
            </a:r>
            <a:r>
              <a:rPr lang="de-CH" sz="1700" dirty="0" err="1">
                <a:solidFill>
                  <a:schemeClr val="bg1"/>
                </a:solidFill>
              </a:rPr>
              <a:t>Adenomyose</a:t>
            </a:r>
            <a:r>
              <a:rPr lang="de-CH" sz="1700" dirty="0">
                <a:solidFill>
                  <a:schemeClr val="bg1"/>
                </a:solidFill>
              </a:rPr>
              <a:t> und Symptomatik.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7D70C315-EA4E-2FB9-B487-497F3A849483}"/>
              </a:ext>
            </a:extLst>
          </p:cNvPr>
          <p:cNvSpPr txBox="1"/>
          <p:nvPr/>
        </p:nvSpPr>
        <p:spPr>
          <a:xfrm>
            <a:off x="377225" y="4962549"/>
            <a:ext cx="3912127" cy="1400383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1700" dirty="0">
                <a:solidFill>
                  <a:schemeClr val="bg1"/>
                </a:solidFill>
              </a:rPr>
              <a:t> Falls IVF-Therapie: Freeze all, dann 3 Monate </a:t>
            </a:r>
            <a:r>
              <a:rPr lang="de-CH" sz="1700" dirty="0" err="1">
                <a:solidFill>
                  <a:schemeClr val="bg1"/>
                </a:solidFill>
              </a:rPr>
              <a:t>GnRHa</a:t>
            </a:r>
            <a:r>
              <a:rPr lang="de-CH" sz="1700" dirty="0">
                <a:solidFill>
                  <a:schemeClr val="bg1"/>
                </a:solidFill>
              </a:rPr>
              <a:t> ±Letrozol, dann Auftauzyklus mit </a:t>
            </a:r>
            <a:r>
              <a:rPr lang="de-CH" sz="1700" dirty="0" err="1">
                <a:solidFill>
                  <a:schemeClr val="bg1"/>
                </a:solidFill>
              </a:rPr>
              <a:t>Gonadotropin</a:t>
            </a:r>
            <a:r>
              <a:rPr lang="de-CH" sz="1700" dirty="0">
                <a:solidFill>
                  <a:schemeClr val="bg1"/>
                </a:solidFill>
              </a:rPr>
              <a:t>-stimulation und hoch-dosiertem </a:t>
            </a:r>
            <a:r>
              <a:rPr lang="de-CH" sz="1700" dirty="0" err="1">
                <a:solidFill>
                  <a:schemeClr val="bg1"/>
                </a:solidFill>
              </a:rPr>
              <a:t>Lutelaphasensupport</a:t>
            </a:r>
            <a:r>
              <a:rPr lang="de-CH" sz="1700" dirty="0">
                <a:solidFill>
                  <a:schemeClr val="bg1"/>
                </a:solidFill>
              </a:rPr>
              <a:t> erwägen.</a:t>
            </a:r>
          </a:p>
        </p:txBody>
      </p:sp>
      <p:cxnSp>
        <p:nvCxnSpPr>
          <p:cNvPr id="49" name="Gerade Verbindung mit Pfeil 48">
            <a:extLst>
              <a:ext uri="{FF2B5EF4-FFF2-40B4-BE49-F238E27FC236}">
                <a16:creationId xmlns:a16="http://schemas.microsoft.com/office/drawing/2014/main" id="{F7832F43-EE80-4016-55FB-DCD0AC9F14C0}"/>
              </a:ext>
            </a:extLst>
          </p:cNvPr>
          <p:cNvCxnSpPr>
            <a:cxnSpLocks/>
            <a:stCxn id="25" idx="2"/>
            <a:endCxn id="26" idx="0"/>
          </p:cNvCxnSpPr>
          <p:nvPr/>
        </p:nvCxnSpPr>
        <p:spPr>
          <a:xfrm>
            <a:off x="6587838" y="2921621"/>
            <a:ext cx="6339" cy="27397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mit Pfeil 54">
            <a:extLst>
              <a:ext uri="{FF2B5EF4-FFF2-40B4-BE49-F238E27FC236}">
                <a16:creationId xmlns:a16="http://schemas.microsoft.com/office/drawing/2014/main" id="{8937C19D-A9D7-B784-FB83-4E7EA2E033A9}"/>
              </a:ext>
            </a:extLst>
          </p:cNvPr>
          <p:cNvCxnSpPr>
            <a:cxnSpLocks/>
            <a:stCxn id="23" idx="2"/>
            <a:endCxn id="34" idx="0"/>
          </p:cNvCxnSpPr>
          <p:nvPr/>
        </p:nvCxnSpPr>
        <p:spPr>
          <a:xfrm flipH="1">
            <a:off x="2333289" y="4694626"/>
            <a:ext cx="493" cy="26792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2. Thema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08B807FE-6BB5-A212-D484-CC223FDD234A}"/>
              </a:ext>
            </a:extLst>
          </p:cNvPr>
          <p:cNvSpPr txBox="1"/>
          <p:nvPr/>
        </p:nvSpPr>
        <p:spPr>
          <a:xfrm>
            <a:off x="1526795" y="2486532"/>
            <a:ext cx="6048672" cy="2932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</a:rPr>
              <a:t>Borderline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 Tumore (BOT) des Ovars -    Kinderwunsch und Hormone </a:t>
            </a:r>
          </a:p>
          <a:p>
            <a:pPr>
              <a:lnSpc>
                <a:spcPct val="200000"/>
              </a:lnSpc>
            </a:pPr>
            <a:endParaRPr lang="de-DE" dirty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endParaRPr lang="de-DE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7794757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16" y="365330"/>
            <a:ext cx="561635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Flowchart des </a:t>
            </a:r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FertiPROTEKT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-Buchs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453C1F5-9797-E020-75F2-B872295A29E2}"/>
              </a:ext>
            </a:extLst>
          </p:cNvPr>
          <p:cNvSpPr txBox="1"/>
          <p:nvPr/>
        </p:nvSpPr>
        <p:spPr>
          <a:xfrm>
            <a:off x="2635360" y="2505295"/>
            <a:ext cx="3068141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de-CH" dirty="0"/>
              <a:t>Flowchart von Michael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4695A76-30D4-2F3E-5C1C-09E4DF48B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2" y="1645942"/>
            <a:ext cx="7066744" cy="477863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9CF3E443-601E-B87C-1DEB-14163D93B140}"/>
              </a:ext>
            </a:extLst>
          </p:cNvPr>
          <p:cNvSpPr txBox="1"/>
          <p:nvPr/>
        </p:nvSpPr>
        <p:spPr>
          <a:xfrm>
            <a:off x="7134437" y="3296806"/>
            <a:ext cx="20551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200" dirty="0">
                <a:solidFill>
                  <a:srgbClr val="C00000"/>
                </a:solidFill>
              </a:rPr>
              <a:t>Aber was, wenn der Kinder-wunsch (noch) nicht zügig realisiert werden kann?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71B88E0-2121-F454-7B8C-B34FE5FDFB65}"/>
              </a:ext>
            </a:extLst>
          </p:cNvPr>
          <p:cNvSpPr/>
          <p:nvPr/>
        </p:nvSpPr>
        <p:spPr bwMode="auto">
          <a:xfrm>
            <a:off x="245890" y="1650517"/>
            <a:ext cx="1885413" cy="1142809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F58A36A-9A7F-C528-13DD-FD38B9FD205C}"/>
              </a:ext>
            </a:extLst>
          </p:cNvPr>
          <p:cNvSpPr/>
          <p:nvPr/>
        </p:nvSpPr>
        <p:spPr bwMode="auto">
          <a:xfrm>
            <a:off x="245890" y="3970567"/>
            <a:ext cx="2173446" cy="2454008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7923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365330"/>
            <a:ext cx="38163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Borderline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 Ovar - Agenda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08B807FE-6BB5-A212-D484-CC223FDD234A}"/>
              </a:ext>
            </a:extLst>
          </p:cNvPr>
          <p:cNvSpPr txBox="1"/>
          <p:nvPr/>
        </p:nvSpPr>
        <p:spPr>
          <a:xfrm>
            <a:off x="755576" y="1962829"/>
            <a:ext cx="7272808" cy="3671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Prävalenz, Histologie, Prognose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Rezidivrisiko 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Therapie bei aktuellem und bei späterem Kinderwunsch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Therapie bei klimakterischen Beschwerden  </a:t>
            </a:r>
          </a:p>
        </p:txBody>
      </p:sp>
    </p:spTree>
    <p:extLst>
      <p:ext uri="{BB962C8B-B14F-4D97-AF65-F5344CB8AC3E}">
        <p14:creationId xmlns:p14="http://schemas.microsoft.com/office/powerpoint/2010/main" val="16857333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489" y="352794"/>
            <a:ext cx="532831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Prävalenz, Histologie, Prognose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7C8BDE3-D6B1-64D4-ACBC-786203E1B653}"/>
              </a:ext>
            </a:extLst>
          </p:cNvPr>
          <p:cNvSpPr txBox="1"/>
          <p:nvPr/>
        </p:nvSpPr>
        <p:spPr>
          <a:xfrm>
            <a:off x="395288" y="1606149"/>
            <a:ext cx="799313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CH" dirty="0"/>
              <a:t>Histologische Subtypen: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b="0" dirty="0"/>
              <a:t>53%: Serös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b="0" dirty="0"/>
              <a:t>42%: </a:t>
            </a:r>
            <a:r>
              <a:rPr lang="de-CH" b="0" dirty="0" err="1"/>
              <a:t>Mucinös</a:t>
            </a:r>
            <a:endParaRPr lang="de-CH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b="0" dirty="0"/>
              <a:t>4% </a:t>
            </a:r>
            <a:r>
              <a:rPr lang="de-CH" b="0" dirty="0" err="1"/>
              <a:t>Endometroid</a:t>
            </a:r>
            <a:r>
              <a:rPr lang="de-CH" b="0" dirty="0"/>
              <a:t>, Clear </a:t>
            </a:r>
            <a:r>
              <a:rPr lang="de-CH" b="0" dirty="0" err="1"/>
              <a:t>cell</a:t>
            </a:r>
            <a:r>
              <a:rPr lang="de-CH" b="0" dirty="0"/>
              <a:t>, </a:t>
            </a:r>
            <a:r>
              <a:rPr lang="de-CH" b="0" dirty="0" err="1"/>
              <a:t>transitional</a:t>
            </a:r>
            <a:r>
              <a:rPr lang="de-CH" b="0" dirty="0"/>
              <a:t> </a:t>
            </a:r>
            <a:r>
              <a:rPr lang="de-CH" b="0" dirty="0" err="1"/>
              <a:t>cell</a:t>
            </a:r>
            <a:r>
              <a:rPr lang="de-CH" b="0" dirty="0"/>
              <a:t>, Mixed </a:t>
            </a:r>
            <a:r>
              <a:rPr lang="de-CH" b="0" dirty="0" err="1"/>
              <a:t>types</a:t>
            </a:r>
            <a:r>
              <a:rPr lang="de-CH" b="0" dirty="0"/>
              <a:t> 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62AD2C4-565A-3CBF-027A-4F34B6C6A23E}"/>
              </a:ext>
            </a:extLst>
          </p:cNvPr>
          <p:cNvSpPr txBox="1"/>
          <p:nvPr/>
        </p:nvSpPr>
        <p:spPr>
          <a:xfrm>
            <a:off x="386810" y="3768675"/>
            <a:ext cx="850636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CH" dirty="0"/>
              <a:t>Seröse Subtypen sind etwas aggressiver, da: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b="0" dirty="0"/>
              <a:t>Häufiger Mikroinvasion: Zellcluster &lt;5mm mit Invasion in das ovarielle Stroma (verursachen aber keine Verschlechterung der Prognose im Stadium I).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b="0" dirty="0"/>
              <a:t>Häufiger Implantate auf peritonealen Oberflächen (nicht bei  </a:t>
            </a:r>
            <a:r>
              <a:rPr lang="de-CH" b="0" dirty="0" err="1"/>
              <a:t>muzinösen</a:t>
            </a:r>
            <a:r>
              <a:rPr lang="de-CH" b="0" dirty="0"/>
              <a:t> BOTs auftretend).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FAF08F6-6E6F-D408-4D43-AFE224132DD2}"/>
              </a:ext>
            </a:extLst>
          </p:cNvPr>
          <p:cNvSpPr txBox="1"/>
          <p:nvPr/>
        </p:nvSpPr>
        <p:spPr>
          <a:xfrm>
            <a:off x="386810" y="6505206"/>
            <a:ext cx="8929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 err="1"/>
              <a:t>Papalois</a:t>
            </a:r>
            <a:r>
              <a:rPr lang="de-CH" sz="2000" b="0" dirty="0"/>
              <a:t> K.B. et al., Best </a:t>
            </a:r>
            <a:r>
              <a:rPr lang="de-CH" sz="2000" b="0" dirty="0" err="1"/>
              <a:t>Pract</a:t>
            </a:r>
            <a:r>
              <a:rPr lang="de-CH" sz="2000" b="0" dirty="0"/>
              <a:t> </a:t>
            </a:r>
            <a:r>
              <a:rPr lang="de-CH" sz="2000" b="0" dirty="0" err="1"/>
              <a:t>Clin</a:t>
            </a:r>
            <a:r>
              <a:rPr lang="de-CH" sz="2000" b="0" dirty="0"/>
              <a:t> </a:t>
            </a:r>
            <a:r>
              <a:rPr lang="de-CH" sz="2000" b="0" dirty="0" err="1"/>
              <a:t>Obstet</a:t>
            </a:r>
            <a:r>
              <a:rPr lang="de-CH" sz="2000" b="0" dirty="0"/>
              <a:t> </a:t>
            </a:r>
            <a:r>
              <a:rPr lang="de-CH" sz="2000" b="0" dirty="0" err="1"/>
              <a:t>Gynecol</a:t>
            </a:r>
            <a:r>
              <a:rPr lang="de-CH" sz="2000" b="0" dirty="0"/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1368850047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62AD2C4-565A-3CBF-027A-4F34B6C6A23E}"/>
              </a:ext>
            </a:extLst>
          </p:cNvPr>
          <p:cNvSpPr txBox="1"/>
          <p:nvPr/>
        </p:nvSpPr>
        <p:spPr>
          <a:xfrm>
            <a:off x="683568" y="2499434"/>
            <a:ext cx="748883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CH" dirty="0"/>
              <a:t>Stadien und 5-Jahres-Überlebensraten (5J-ÜLR)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b="0" dirty="0"/>
              <a:t>70%: Stadium I (= nur Ovar). 5J-ÜLR: 95-97%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b="0" dirty="0"/>
              <a:t>20% Stadium II-III (= Abdomen: im Becken (II) und ausserhalb des Beckens (III)). 5J-ÜLR: 65-87%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b="0" dirty="0"/>
              <a:t>1% Stadium IV (= ausserhalb des Abdomens)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FAF08F6-6E6F-D408-4D43-AFE224132DD2}"/>
              </a:ext>
            </a:extLst>
          </p:cNvPr>
          <p:cNvSpPr txBox="1"/>
          <p:nvPr/>
        </p:nvSpPr>
        <p:spPr>
          <a:xfrm>
            <a:off x="607510" y="6483873"/>
            <a:ext cx="8929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 err="1"/>
              <a:t>Papalois</a:t>
            </a:r>
            <a:r>
              <a:rPr lang="de-CH" sz="2000" b="0" dirty="0"/>
              <a:t> K.B. et al., Best </a:t>
            </a:r>
            <a:r>
              <a:rPr lang="de-CH" sz="2000" b="0" dirty="0" err="1"/>
              <a:t>Pract</a:t>
            </a:r>
            <a:r>
              <a:rPr lang="de-CH" sz="2000" b="0" dirty="0"/>
              <a:t> </a:t>
            </a:r>
            <a:r>
              <a:rPr lang="de-CH" sz="2000" b="0" dirty="0" err="1"/>
              <a:t>Clin</a:t>
            </a:r>
            <a:r>
              <a:rPr lang="de-CH" sz="2000" b="0" dirty="0"/>
              <a:t> </a:t>
            </a:r>
            <a:r>
              <a:rPr lang="de-CH" sz="2000" b="0" dirty="0" err="1"/>
              <a:t>Obstet</a:t>
            </a:r>
            <a:r>
              <a:rPr lang="de-CH" sz="2000" b="0" dirty="0"/>
              <a:t> </a:t>
            </a:r>
            <a:r>
              <a:rPr lang="de-CH" sz="2000" b="0" dirty="0" err="1"/>
              <a:t>Gynecol</a:t>
            </a:r>
            <a:r>
              <a:rPr lang="de-CH" sz="2000" b="0" dirty="0"/>
              <a:t>, 2026</a:t>
            </a:r>
          </a:p>
        </p:txBody>
      </p:sp>
      <p:sp>
        <p:nvSpPr>
          <p:cNvPr id="6" name="Textfeld 9">
            <a:extLst>
              <a:ext uri="{FF2B5EF4-FFF2-40B4-BE49-F238E27FC236}">
                <a16:creationId xmlns:a16="http://schemas.microsoft.com/office/drawing/2014/main" id="{D6789537-9EAF-1043-08E3-B9366D9B1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489" y="352794"/>
            <a:ext cx="532831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Prävalenz, Histologie, Prognose</a:t>
            </a:r>
          </a:p>
        </p:txBody>
      </p:sp>
    </p:spTree>
    <p:extLst>
      <p:ext uri="{BB962C8B-B14F-4D97-AF65-F5344CB8AC3E}">
        <p14:creationId xmlns:p14="http://schemas.microsoft.com/office/powerpoint/2010/main" val="2402808049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62AD2C4-565A-3CBF-027A-4F34B6C6A23E}"/>
              </a:ext>
            </a:extLst>
          </p:cNvPr>
          <p:cNvSpPr txBox="1"/>
          <p:nvPr/>
        </p:nvSpPr>
        <p:spPr>
          <a:xfrm>
            <a:off x="421885" y="1607279"/>
            <a:ext cx="864501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200" dirty="0"/>
              <a:t>Stadium I: ca. 5%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200" dirty="0"/>
              <a:t>Stadium II-III: ≥25%</a:t>
            </a:r>
          </a:p>
          <a:p>
            <a:pPr>
              <a:spcAft>
                <a:spcPts val="600"/>
              </a:spcAft>
            </a:pPr>
            <a:endParaRPr lang="de-CH" sz="100" dirty="0"/>
          </a:p>
          <a:p>
            <a:pPr marL="342900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de-CH" sz="2200" dirty="0"/>
              <a:t>Nach radikaler Chirurgie: 0-5%</a:t>
            </a:r>
          </a:p>
          <a:p>
            <a:pPr marL="342900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de-CH" sz="2200" dirty="0"/>
              <a:t>Nach Fertilitäts-erhaltender Chirurgie: 10-30%</a:t>
            </a:r>
          </a:p>
          <a:p>
            <a:pPr>
              <a:spcAft>
                <a:spcPts val="600"/>
              </a:spcAft>
            </a:pPr>
            <a:endParaRPr lang="de-CH" sz="200" dirty="0"/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CH" sz="2200" dirty="0"/>
              <a:t>1-2 Jahre nach OP: 37% der Fälle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CH" sz="2200" dirty="0"/>
              <a:t>2-5 Jahre nach OP: 31% der Fälle 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CH" sz="2200" dirty="0"/>
              <a:t>5-10 Jahre nach OP: 32% der Fälle 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CH" sz="2200" dirty="0"/>
              <a:t>&gt;10 Jahre nach OP: ca. 10% der Fälle </a:t>
            </a:r>
          </a:p>
          <a:p>
            <a:pPr>
              <a:spcAft>
                <a:spcPts val="600"/>
              </a:spcAft>
            </a:pPr>
            <a:endParaRPr lang="de-CH" sz="200" b="0" dirty="0"/>
          </a:p>
          <a:p>
            <a:pPr>
              <a:spcAft>
                <a:spcPts val="600"/>
              </a:spcAft>
            </a:pPr>
            <a:r>
              <a:rPr lang="de-CH" sz="2200" b="0" dirty="0"/>
              <a:t>Ein höheres Rezidivrisiko bedeutet scheinbar keine erhöhte Mortalität. Ca. 20% der Rezidive, meist bei Frauen &gt;40J: Transformation in «Low Grade </a:t>
            </a:r>
            <a:r>
              <a:rPr lang="de-CH" sz="2200" b="0" dirty="0" err="1"/>
              <a:t>serous</a:t>
            </a:r>
            <a:r>
              <a:rPr lang="de-CH" sz="2200" b="0" dirty="0"/>
              <a:t> </a:t>
            </a:r>
            <a:r>
              <a:rPr lang="de-CH" sz="2200" b="0" dirty="0" err="1"/>
              <a:t>Ovarian</a:t>
            </a:r>
            <a:r>
              <a:rPr lang="de-CH" sz="2200" b="0" dirty="0"/>
              <a:t> </a:t>
            </a:r>
            <a:r>
              <a:rPr lang="de-CH" sz="2200" b="0" dirty="0" err="1"/>
              <a:t>cancer</a:t>
            </a:r>
            <a:r>
              <a:rPr lang="de-CH" sz="2200" b="0" dirty="0"/>
              <a:t>, LGSOC». 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FAF08F6-6E6F-D408-4D43-AFE224132DD2}"/>
              </a:ext>
            </a:extLst>
          </p:cNvPr>
          <p:cNvSpPr txBox="1"/>
          <p:nvPr/>
        </p:nvSpPr>
        <p:spPr>
          <a:xfrm>
            <a:off x="607510" y="6483873"/>
            <a:ext cx="8929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 err="1"/>
              <a:t>Papalois</a:t>
            </a:r>
            <a:r>
              <a:rPr lang="de-CH" sz="2000" b="0" dirty="0"/>
              <a:t> K.B. et al., Best </a:t>
            </a:r>
            <a:r>
              <a:rPr lang="de-CH" sz="2000" b="0" dirty="0" err="1"/>
              <a:t>Pract</a:t>
            </a:r>
            <a:r>
              <a:rPr lang="de-CH" sz="2000" b="0" dirty="0"/>
              <a:t> </a:t>
            </a:r>
            <a:r>
              <a:rPr lang="de-CH" sz="2000" b="0" dirty="0" err="1"/>
              <a:t>Clin</a:t>
            </a:r>
            <a:r>
              <a:rPr lang="de-CH" sz="2000" b="0" dirty="0"/>
              <a:t> </a:t>
            </a:r>
            <a:r>
              <a:rPr lang="de-CH" sz="2000" b="0" dirty="0" err="1"/>
              <a:t>Obstet</a:t>
            </a:r>
            <a:r>
              <a:rPr lang="de-CH" sz="2000" b="0" dirty="0"/>
              <a:t> </a:t>
            </a:r>
            <a:r>
              <a:rPr lang="de-CH" sz="2000" b="0" dirty="0" err="1"/>
              <a:t>Gynecol</a:t>
            </a:r>
            <a:r>
              <a:rPr lang="de-CH" sz="2000" b="0" dirty="0"/>
              <a:t>, 2026</a:t>
            </a:r>
          </a:p>
        </p:txBody>
      </p:sp>
      <p:sp>
        <p:nvSpPr>
          <p:cNvPr id="6" name="Textfeld 9">
            <a:extLst>
              <a:ext uri="{FF2B5EF4-FFF2-40B4-BE49-F238E27FC236}">
                <a16:creationId xmlns:a16="http://schemas.microsoft.com/office/drawing/2014/main" id="{D6789537-9EAF-1043-08E3-B9366D9B1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577209"/>
            <a:ext cx="53283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Rezidivrisiko</a:t>
            </a:r>
          </a:p>
        </p:txBody>
      </p:sp>
    </p:spTree>
    <p:extLst>
      <p:ext uri="{BB962C8B-B14F-4D97-AF65-F5344CB8AC3E}">
        <p14:creationId xmlns:p14="http://schemas.microsoft.com/office/powerpoint/2010/main" val="1657429738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FAF08F6-6E6F-D408-4D43-AFE224132DD2}"/>
              </a:ext>
            </a:extLst>
          </p:cNvPr>
          <p:cNvSpPr txBox="1"/>
          <p:nvPr/>
        </p:nvSpPr>
        <p:spPr>
          <a:xfrm>
            <a:off x="607510" y="6483873"/>
            <a:ext cx="8929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 err="1"/>
              <a:t>Papalois</a:t>
            </a:r>
            <a:r>
              <a:rPr lang="de-CH" sz="2000" b="0" dirty="0"/>
              <a:t> K.B. et al., Best </a:t>
            </a:r>
            <a:r>
              <a:rPr lang="de-CH" sz="2000" b="0" dirty="0" err="1"/>
              <a:t>Pract</a:t>
            </a:r>
            <a:r>
              <a:rPr lang="de-CH" sz="2000" b="0" dirty="0"/>
              <a:t> </a:t>
            </a:r>
            <a:r>
              <a:rPr lang="de-CH" sz="2000" b="0" dirty="0" err="1"/>
              <a:t>Clin</a:t>
            </a:r>
            <a:r>
              <a:rPr lang="de-CH" sz="2000" b="0" dirty="0"/>
              <a:t> </a:t>
            </a:r>
            <a:r>
              <a:rPr lang="de-CH" sz="2000" b="0" dirty="0" err="1"/>
              <a:t>Obstet</a:t>
            </a:r>
            <a:r>
              <a:rPr lang="de-CH" sz="2000" b="0" dirty="0"/>
              <a:t> </a:t>
            </a:r>
            <a:r>
              <a:rPr lang="de-CH" sz="2000" b="0" dirty="0" err="1"/>
              <a:t>Gynecol</a:t>
            </a:r>
            <a:r>
              <a:rPr lang="de-CH" sz="2000" b="0" dirty="0"/>
              <a:t>, 2026</a:t>
            </a:r>
          </a:p>
        </p:txBody>
      </p:sp>
      <p:sp>
        <p:nvSpPr>
          <p:cNvPr id="6" name="Textfeld 9">
            <a:extLst>
              <a:ext uri="{FF2B5EF4-FFF2-40B4-BE49-F238E27FC236}">
                <a16:creationId xmlns:a16="http://schemas.microsoft.com/office/drawing/2014/main" id="{D6789537-9EAF-1043-08E3-B9366D9B1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305" y="380217"/>
            <a:ext cx="586787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Therapie bei aktuellem Kinderwunsch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6D5F600-C6F7-7ABA-14CC-C29ECF8FCD05}"/>
              </a:ext>
            </a:extLst>
          </p:cNvPr>
          <p:cNvSpPr txBox="1"/>
          <p:nvPr/>
        </p:nvSpPr>
        <p:spPr>
          <a:xfrm>
            <a:off x="378056" y="1747772"/>
            <a:ext cx="892924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200" dirty="0"/>
              <a:t>Fertilitätserhaltende Operation: Operation mit ein- oder beidseitigen Zystektomien oder einseitiger Ovarektomie.</a:t>
            </a:r>
          </a:p>
          <a:p>
            <a:endParaRPr lang="de-CH" sz="800" dirty="0"/>
          </a:p>
          <a:p>
            <a:r>
              <a:rPr lang="de-CH" sz="2200" dirty="0"/>
              <a:t>Aber: </a:t>
            </a:r>
          </a:p>
          <a:p>
            <a:r>
              <a:rPr lang="de-CH" sz="2200" dirty="0"/>
              <a:t>Erhöhtes Rezidivrisiko nach fertilitätserhaltender Operation (scheinbar ohne Erhöhung der Mortalität), insbesondere bei: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200" b="0" dirty="0"/>
              <a:t>höherem Tumorstadium,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200" b="0" dirty="0"/>
              <a:t>peritonealen Implantaten,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200" b="0" dirty="0"/>
              <a:t>invasiven Implantaten bei serösem Tumor,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200" b="0" dirty="0"/>
              <a:t>Zystektomie statt Ovarektomie.</a:t>
            </a:r>
          </a:p>
          <a:p>
            <a:endParaRPr lang="de-CH" sz="800" dirty="0"/>
          </a:p>
          <a:p>
            <a:r>
              <a:rPr lang="de-CH" sz="2200" dirty="0"/>
              <a:t>Nach abgeschlossener Familienplanung: </a:t>
            </a:r>
          </a:p>
          <a:p>
            <a:r>
              <a:rPr lang="de-CH" sz="2200" b="0" dirty="0"/>
              <a:t>Adnexektomie beidseits, </a:t>
            </a:r>
            <a:r>
              <a:rPr lang="de-CH" sz="2200" b="0" dirty="0" err="1"/>
              <a:t>Omentektomie</a:t>
            </a:r>
            <a:r>
              <a:rPr lang="de-CH" sz="2200" b="0" dirty="0"/>
              <a:t>, Peritoneale Biopsien, </a:t>
            </a:r>
            <a:r>
              <a:rPr lang="de-CH" sz="2200" b="0" dirty="0" err="1"/>
              <a:t>Peritoneallavage</a:t>
            </a:r>
            <a:r>
              <a:rPr lang="de-CH" sz="2200" b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698955578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6" name="Textfeld 9">
            <a:extLst>
              <a:ext uri="{FF2B5EF4-FFF2-40B4-BE49-F238E27FC236}">
                <a16:creationId xmlns:a16="http://schemas.microsoft.com/office/drawing/2014/main" id="{D6789537-9EAF-1043-08E3-B9366D9B1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305" y="380217"/>
            <a:ext cx="586787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Therapie bei späterem Kinderwunsch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6D5F600-C6F7-7ABA-14CC-C29ECF8FCD05}"/>
              </a:ext>
            </a:extLst>
          </p:cNvPr>
          <p:cNvSpPr txBox="1"/>
          <p:nvPr/>
        </p:nvSpPr>
        <p:spPr>
          <a:xfrm>
            <a:off x="472949" y="1793279"/>
            <a:ext cx="82984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/>
              <a:t>3 Optionen:</a:t>
            </a:r>
          </a:p>
          <a:p>
            <a:endParaRPr lang="de-CH" sz="800" dirty="0"/>
          </a:p>
          <a:p>
            <a:pPr marL="457200" indent="-457200">
              <a:buFont typeface="+mj-lt"/>
              <a:buAutoNum type="arabicPeriod"/>
            </a:pPr>
            <a:r>
              <a:rPr lang="de-CH" b="0" dirty="0"/>
              <a:t>Fertilitätserhaltende Operation und Zuwarten bis zum Kinderwunsch. </a:t>
            </a:r>
          </a:p>
          <a:p>
            <a:pPr marL="457200" indent="-457200">
              <a:buFont typeface="+mj-lt"/>
              <a:buAutoNum type="arabicPeriod"/>
            </a:pPr>
            <a:endParaRPr lang="de-CH" sz="800" b="0" dirty="0"/>
          </a:p>
          <a:p>
            <a:pPr marL="457200" indent="-457200">
              <a:buFont typeface="+mj-lt"/>
              <a:buAutoNum type="arabicPeriod"/>
            </a:pPr>
            <a:r>
              <a:rPr lang="de-CH" b="0" dirty="0"/>
              <a:t>Kryokonservierung von Oozyten als Back </a:t>
            </a:r>
            <a:r>
              <a:rPr lang="de-CH" b="0" dirty="0" err="1"/>
              <a:t>up</a:t>
            </a:r>
            <a:r>
              <a:rPr lang="de-CH" b="0" dirty="0"/>
              <a:t> falls ein Rezidiv auftritt, das eine zügige Adnexektomie erfordert.</a:t>
            </a:r>
          </a:p>
          <a:p>
            <a:pPr marL="457200" indent="-457200">
              <a:buFont typeface="+mj-lt"/>
              <a:buAutoNum type="arabicPeriod"/>
            </a:pPr>
            <a:endParaRPr lang="de-CH" sz="800" b="0" dirty="0"/>
          </a:p>
          <a:p>
            <a:pPr marL="457200" indent="-457200">
              <a:buFont typeface="+mj-lt"/>
              <a:buAutoNum type="arabicPeriod"/>
            </a:pPr>
            <a:r>
              <a:rPr lang="de-CH" b="0" dirty="0"/>
              <a:t>Kryokonservierung von ausreichend vielen Oozyten und sofort Komplettierungsoperation.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84555DD-CD85-7E4F-FB17-268EFD64E59E}"/>
              </a:ext>
            </a:extLst>
          </p:cNvPr>
          <p:cNvSpPr txBox="1"/>
          <p:nvPr/>
        </p:nvSpPr>
        <p:spPr>
          <a:xfrm>
            <a:off x="472949" y="5013176"/>
            <a:ext cx="8109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Es gibt keine ideale Option. </a:t>
            </a:r>
          </a:p>
          <a:p>
            <a:r>
              <a:rPr lang="de-CH" dirty="0"/>
              <a:t>Die Wahl der Option hängt vom Chirurgen, der Patientin und der Reproduktionsmedizinerin ab.</a:t>
            </a:r>
          </a:p>
        </p:txBody>
      </p:sp>
    </p:spTree>
    <p:extLst>
      <p:ext uri="{BB962C8B-B14F-4D97-AF65-F5344CB8AC3E}">
        <p14:creationId xmlns:p14="http://schemas.microsoft.com/office/powerpoint/2010/main" val="889253409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6" name="Textfeld 9">
            <a:extLst>
              <a:ext uri="{FF2B5EF4-FFF2-40B4-BE49-F238E27FC236}">
                <a16:creationId xmlns:a16="http://schemas.microsoft.com/office/drawing/2014/main" id="{D6789537-9EAF-1043-08E3-B9366D9B1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305" y="380217"/>
            <a:ext cx="586787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Therapie bei späterem Kinderwunsch – Option 1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6D5F600-C6F7-7ABA-14CC-C29ECF8FCD05}"/>
              </a:ext>
            </a:extLst>
          </p:cNvPr>
          <p:cNvSpPr txBox="1"/>
          <p:nvPr/>
        </p:nvSpPr>
        <p:spPr>
          <a:xfrm>
            <a:off x="323056" y="1667063"/>
            <a:ext cx="8497887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CH" dirty="0"/>
              <a:t>Option 1: </a:t>
            </a:r>
            <a:r>
              <a:rPr lang="de-CH" b="0" dirty="0"/>
              <a:t>Fertilitätserhaltende Operation und Zuwarten bis zum Kinderwunsch. </a:t>
            </a:r>
          </a:p>
          <a:p>
            <a:pPr>
              <a:spcAft>
                <a:spcPts val="600"/>
              </a:spcAft>
            </a:pPr>
            <a:r>
              <a:rPr lang="de-CH" dirty="0"/>
              <a:t>Risiko: </a:t>
            </a:r>
            <a:r>
              <a:rPr lang="de-CH" b="0" dirty="0"/>
              <a:t>Auftreten eines Rezidivs, dann Adnexektomie und infolgedessen Sterilität.</a:t>
            </a:r>
          </a:p>
          <a:p>
            <a:pPr>
              <a:spcAft>
                <a:spcPts val="600"/>
              </a:spcAft>
            </a:pPr>
            <a:r>
              <a:rPr lang="de-CH" dirty="0" err="1"/>
              <a:t>Fertilitätsprotektive</a:t>
            </a:r>
            <a:r>
              <a:rPr lang="de-CH" dirty="0"/>
              <a:t> Massnahme: </a:t>
            </a:r>
          </a:p>
          <a:p>
            <a:pPr>
              <a:spcAft>
                <a:spcPts val="600"/>
              </a:spcAft>
            </a:pPr>
            <a:r>
              <a:rPr lang="de-CH" b="0" dirty="0"/>
              <a:t>Ggf. kann dann vor der Operation noch eine ovarielle Stimulation mit einer Kryokonservierung von Oozyten vorgenommen werden.</a:t>
            </a:r>
          </a:p>
          <a:p>
            <a:pPr>
              <a:spcAft>
                <a:spcPts val="600"/>
              </a:spcAft>
            </a:pPr>
            <a:r>
              <a:rPr lang="de-CH" dirty="0"/>
              <a:t>Aber: </a:t>
            </a:r>
            <a:r>
              <a:rPr lang="de-CH" b="0" dirty="0"/>
              <a:t>Eine Stimulation und Punktion sollte eigentlich erst nach histologischer Sicherung erfolgen, was dann nicht gegeben wäre.</a:t>
            </a:r>
          </a:p>
        </p:txBody>
      </p:sp>
    </p:spTree>
    <p:extLst>
      <p:ext uri="{BB962C8B-B14F-4D97-AF65-F5344CB8AC3E}">
        <p14:creationId xmlns:p14="http://schemas.microsoft.com/office/powerpoint/2010/main" val="650923179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6" name="Textfeld 9">
            <a:extLst>
              <a:ext uri="{FF2B5EF4-FFF2-40B4-BE49-F238E27FC236}">
                <a16:creationId xmlns:a16="http://schemas.microsoft.com/office/drawing/2014/main" id="{D6789537-9EAF-1043-08E3-B9366D9B1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305" y="380217"/>
            <a:ext cx="586787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Therapie bei späterem Kinderwunsch – Option 2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6D5F600-C6F7-7ABA-14CC-C29ECF8FCD05}"/>
              </a:ext>
            </a:extLst>
          </p:cNvPr>
          <p:cNvSpPr txBox="1"/>
          <p:nvPr/>
        </p:nvSpPr>
        <p:spPr>
          <a:xfrm>
            <a:off x="395287" y="2060848"/>
            <a:ext cx="849788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/>
              <a:t>Option 2: </a:t>
            </a:r>
            <a:r>
              <a:rPr lang="de-CH" b="0" dirty="0"/>
              <a:t>Kryokonservierung von Oozyten als Back </a:t>
            </a:r>
            <a:r>
              <a:rPr lang="de-CH" b="0" dirty="0" err="1"/>
              <a:t>up</a:t>
            </a:r>
            <a:r>
              <a:rPr lang="de-CH" b="0" dirty="0"/>
              <a:t> falls ein Rezidiv auftritt, das eine Adnexektomie erfordert.</a:t>
            </a:r>
          </a:p>
          <a:p>
            <a:pPr>
              <a:spcAft>
                <a:spcPts val="600"/>
              </a:spcAft>
            </a:pPr>
            <a:endParaRPr lang="de-CH" sz="800" dirty="0"/>
          </a:p>
          <a:p>
            <a:pPr>
              <a:spcAft>
                <a:spcPts val="600"/>
              </a:spcAft>
            </a:pPr>
            <a:r>
              <a:rPr lang="de-CH" dirty="0"/>
              <a:t>Risiko: </a:t>
            </a:r>
            <a:r>
              <a:rPr lang="de-CH" b="0" dirty="0"/>
              <a:t>Aufwendige, ggf. teure Stimulationen. Zusätzlich fragliche Erhöhung des Rezidivrisiko durch die Stimulationen, insbesondere bei serösem BOT? </a:t>
            </a:r>
          </a:p>
          <a:p>
            <a:pPr>
              <a:spcAft>
                <a:spcPts val="600"/>
              </a:spcAft>
            </a:pPr>
            <a:endParaRPr lang="de-CH" sz="800" dirty="0"/>
          </a:p>
          <a:p>
            <a:pPr>
              <a:spcAft>
                <a:spcPts val="600"/>
              </a:spcAft>
            </a:pPr>
            <a:r>
              <a:rPr lang="de-CH" dirty="0" err="1"/>
              <a:t>Fertilitätsprotektive</a:t>
            </a:r>
            <a:r>
              <a:rPr lang="de-CH" dirty="0"/>
              <a:t> Massnahme: </a:t>
            </a:r>
          </a:p>
          <a:p>
            <a:pPr>
              <a:spcAft>
                <a:spcPts val="600"/>
              </a:spcAft>
            </a:pPr>
            <a:r>
              <a:rPr lang="de-CH" b="0" dirty="0"/>
              <a:t>Ovarielle Stimulation und Kryokonservierung von Oozyten nach der Operation. Keine Kryokonservierung von </a:t>
            </a:r>
            <a:r>
              <a:rPr lang="de-CH" b="0" dirty="0" err="1"/>
              <a:t>Ovargewebe</a:t>
            </a:r>
            <a:r>
              <a:rPr lang="de-CH" b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1739557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6" name="Textfeld 9">
            <a:extLst>
              <a:ext uri="{FF2B5EF4-FFF2-40B4-BE49-F238E27FC236}">
                <a16:creationId xmlns:a16="http://schemas.microsoft.com/office/drawing/2014/main" id="{D6789537-9EAF-1043-08E3-B9366D9B1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305" y="380217"/>
            <a:ext cx="586787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Therapie bei späterem Kinderwunsch – Option 3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6D5F600-C6F7-7ABA-14CC-C29ECF8FCD05}"/>
              </a:ext>
            </a:extLst>
          </p:cNvPr>
          <p:cNvSpPr txBox="1"/>
          <p:nvPr/>
        </p:nvSpPr>
        <p:spPr>
          <a:xfrm>
            <a:off x="323056" y="1844824"/>
            <a:ext cx="8497887" cy="4416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/>
              <a:t>Option 3: </a:t>
            </a:r>
            <a:r>
              <a:rPr lang="de-CH" b="0" dirty="0"/>
              <a:t>Kryokonservierung von ausreichend vielen Oozyten und sofort Komplettierungsoperation. </a:t>
            </a:r>
          </a:p>
          <a:p>
            <a:pPr>
              <a:spcAft>
                <a:spcPts val="600"/>
              </a:spcAft>
            </a:pPr>
            <a:endParaRPr lang="de-CH" sz="800" dirty="0"/>
          </a:p>
          <a:p>
            <a:pPr>
              <a:spcAft>
                <a:spcPts val="600"/>
              </a:spcAft>
            </a:pPr>
            <a:r>
              <a:rPr lang="de-CH" dirty="0"/>
              <a:t>Risiko: </a:t>
            </a:r>
            <a:r>
              <a:rPr lang="de-CH" b="0" dirty="0"/>
              <a:t>Mehrere aufwendige, ggf. teure Stimulationen erforderlich. </a:t>
            </a:r>
          </a:p>
          <a:p>
            <a:pPr>
              <a:spcAft>
                <a:spcPts val="600"/>
              </a:spcAft>
            </a:pPr>
            <a:r>
              <a:rPr lang="de-CH" dirty="0"/>
              <a:t>Vorteil: </a:t>
            </a:r>
            <a:r>
              <a:rPr lang="de-CH" b="0" dirty="0"/>
              <a:t>Minimales Rezidivrisiko (besonders bei serösem BOT?), Chance auf eine SS noch gegeben.   </a:t>
            </a:r>
          </a:p>
          <a:p>
            <a:pPr>
              <a:spcAft>
                <a:spcPts val="600"/>
              </a:spcAft>
            </a:pPr>
            <a:endParaRPr lang="de-CH" sz="800" dirty="0"/>
          </a:p>
          <a:p>
            <a:pPr>
              <a:spcAft>
                <a:spcPts val="600"/>
              </a:spcAft>
            </a:pPr>
            <a:r>
              <a:rPr lang="de-CH" dirty="0" err="1"/>
              <a:t>Fertilitätsprotektive</a:t>
            </a:r>
            <a:r>
              <a:rPr lang="de-CH" dirty="0"/>
              <a:t> Massnahme: </a:t>
            </a:r>
          </a:p>
          <a:p>
            <a:pPr>
              <a:spcAft>
                <a:spcPts val="600"/>
              </a:spcAft>
            </a:pPr>
            <a:r>
              <a:rPr lang="de-CH" b="0" dirty="0"/>
              <a:t>Viele ovarielle Stimulationen und Kryokonservierung von Oozyten nach der Operation. Keine Kryokonservierung von </a:t>
            </a:r>
            <a:r>
              <a:rPr lang="de-CH" b="0" dirty="0" err="1"/>
              <a:t>Ovargewebe</a:t>
            </a:r>
            <a:r>
              <a:rPr lang="de-CH" b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33683742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3056" y="1308643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6" name="Textfeld 9">
            <a:extLst>
              <a:ext uri="{FF2B5EF4-FFF2-40B4-BE49-F238E27FC236}">
                <a16:creationId xmlns:a16="http://schemas.microsoft.com/office/drawing/2014/main" id="{D6789537-9EAF-1043-08E3-B9366D9B1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664" y="292980"/>
            <a:ext cx="586787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000" dirty="0">
                <a:solidFill>
                  <a:srgbClr val="006666"/>
                </a:solidFill>
                <a:latin typeface="Arial Black" panose="020B0604020202020204" pitchFamily="34" charset="0"/>
              </a:rPr>
              <a:t>Optionen 2 &amp; 3: </a:t>
            </a:r>
          </a:p>
          <a:p>
            <a:pPr algn="ctr"/>
            <a:r>
              <a:rPr lang="de-CH" altLang="de-DE" sz="3000" dirty="0" err="1">
                <a:solidFill>
                  <a:srgbClr val="006666"/>
                </a:solidFill>
                <a:latin typeface="Arial Black" panose="020B0604020202020204" pitchFamily="34" charset="0"/>
              </a:rPr>
              <a:t>Kryokons</a:t>
            </a:r>
            <a:r>
              <a:rPr lang="de-CH" altLang="de-DE" sz="3000" dirty="0">
                <a:solidFill>
                  <a:srgbClr val="006666"/>
                </a:solidFill>
                <a:latin typeface="Arial Black" panose="020B0604020202020204" pitchFamily="34" charset="0"/>
              </a:rPr>
              <a:t>. von Oozyten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6D5F600-C6F7-7ABA-14CC-C29ECF8FCD05}"/>
              </a:ext>
            </a:extLst>
          </p:cNvPr>
          <p:cNvSpPr txBox="1"/>
          <p:nvPr/>
        </p:nvSpPr>
        <p:spPr>
          <a:xfrm>
            <a:off x="312625" y="1308643"/>
            <a:ext cx="849788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/>
              <a:t>Wann: </a:t>
            </a:r>
            <a:r>
              <a:rPr lang="de-CH" b="0" dirty="0"/>
              <a:t>Zeitabstand zwischen OP und ovarieller Stimulation   &gt; 3 Monate um das Rezidivrisiko zu senken (1 Studie).</a:t>
            </a:r>
          </a:p>
          <a:p>
            <a:endParaRPr lang="de-CH" sz="800" dirty="0"/>
          </a:p>
          <a:p>
            <a:r>
              <a:rPr lang="de-CH" dirty="0"/>
              <a:t>Wie: </a:t>
            </a:r>
            <a:r>
              <a:rPr lang="de-CH" b="0" dirty="0"/>
              <a:t>Klassische </a:t>
            </a:r>
            <a:r>
              <a:rPr lang="de-CH" b="0" dirty="0" err="1"/>
              <a:t>Gonadotropinstimulation</a:t>
            </a:r>
            <a:r>
              <a:rPr lang="de-CH" b="0" dirty="0"/>
              <a:t>. Datenlage unzureichend für eine differenzierte Betrachtung der Stimulationstechniken.</a:t>
            </a:r>
          </a:p>
          <a:p>
            <a:endParaRPr lang="de-CH" sz="800" dirty="0"/>
          </a:p>
          <a:p>
            <a:r>
              <a:rPr lang="de-CH" dirty="0"/>
              <a:t>Risiko: </a:t>
            </a:r>
            <a:r>
              <a:rPr lang="de-CH" b="0" dirty="0"/>
              <a:t>Insgesamt ist die Datenlage begrenzt. Gemäss mehrerer Studien ist das Rezidivrisiko nicht erhöht. Aber gemäss einer Studie: Erhöhtes Rezidivrisiko, allerdings keine Erhöhung der Mortalität </a:t>
            </a:r>
            <a:r>
              <a:rPr lang="de-CH" sz="2000" b="0" dirty="0"/>
              <a:t>(aktuellste Publikation: </a:t>
            </a:r>
            <a:r>
              <a:rPr lang="de-CH" sz="2000" b="0" dirty="0" err="1"/>
              <a:t>Thiella</a:t>
            </a:r>
            <a:r>
              <a:rPr lang="de-CH" sz="2000" b="0" dirty="0"/>
              <a:t> et al., </a:t>
            </a:r>
            <a:r>
              <a:rPr lang="de-CH" sz="2000" b="0" dirty="0" err="1"/>
              <a:t>Curr</a:t>
            </a:r>
            <a:r>
              <a:rPr lang="de-CH" sz="2000" b="0" dirty="0"/>
              <a:t> </a:t>
            </a:r>
            <a:r>
              <a:rPr lang="de-CH" sz="2000" b="0" dirty="0" err="1"/>
              <a:t>Oncol</a:t>
            </a:r>
            <a:r>
              <a:rPr lang="de-CH" sz="2000" b="0" dirty="0"/>
              <a:t>, 2026). </a:t>
            </a:r>
            <a:r>
              <a:rPr lang="de-CH" b="0" dirty="0"/>
              <a:t>Keine Daten zu Risiken bei unterschiedlichen histologischen Subtypen durch die Stimulation. </a:t>
            </a:r>
          </a:p>
          <a:p>
            <a:endParaRPr lang="de-CH" sz="800" dirty="0"/>
          </a:p>
          <a:p>
            <a:r>
              <a:rPr lang="de-CH" dirty="0"/>
              <a:t>Kosten (Schweiz): </a:t>
            </a:r>
            <a:r>
              <a:rPr lang="de-CH" b="0" dirty="0"/>
              <a:t>Kriterien für eine Kostenerstattung nicht erfüllt -&gt; Vorgängige </a:t>
            </a:r>
            <a:r>
              <a:rPr lang="de-CH" b="0" dirty="0" err="1"/>
              <a:t>KoGu</a:t>
            </a:r>
            <a:r>
              <a:rPr lang="de-CH" b="0" dirty="0"/>
              <a:t> kann aber versucht werden. </a:t>
            </a:r>
          </a:p>
        </p:txBody>
      </p:sp>
    </p:spTree>
    <p:extLst>
      <p:ext uri="{BB962C8B-B14F-4D97-AF65-F5344CB8AC3E}">
        <p14:creationId xmlns:p14="http://schemas.microsoft.com/office/powerpoint/2010/main" val="2163243109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403118"/>
            <a:ext cx="518457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Borderline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-Tumore und HRT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F123335-341A-C284-335B-7674EE30F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26" y="2742220"/>
            <a:ext cx="8583747" cy="3215883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10909FA-E290-B4CF-F54D-1405D4729C30}"/>
              </a:ext>
            </a:extLst>
          </p:cNvPr>
          <p:cNvSpPr txBox="1"/>
          <p:nvPr/>
        </p:nvSpPr>
        <p:spPr>
          <a:xfrm>
            <a:off x="280126" y="1541891"/>
            <a:ext cx="84978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Gemäss</a:t>
            </a:r>
            <a:r>
              <a:rPr lang="en-US" dirty="0"/>
              <a:t>: “</a:t>
            </a:r>
            <a:r>
              <a:rPr lang="en-US" b="0" dirty="0"/>
              <a:t>The </a:t>
            </a:r>
            <a:r>
              <a:rPr lang="en-US" b="0" dirty="0">
                <a:solidFill>
                  <a:srgbClr val="C00000"/>
                </a:solidFill>
              </a:rPr>
              <a:t>2023 nonhormone therapy position </a:t>
            </a:r>
            <a:r>
              <a:rPr lang="en-US" b="0" dirty="0"/>
              <a:t>statement of The North American Menopause Society. Menopause. 2023;30:573-90”:</a:t>
            </a:r>
            <a:endParaRPr lang="de-CH" b="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A58F9AD-4BC1-AFA7-0056-43D67EB26C27}"/>
              </a:ext>
            </a:extLst>
          </p:cNvPr>
          <p:cNvSpPr txBox="1"/>
          <p:nvPr/>
        </p:nvSpPr>
        <p:spPr>
          <a:xfrm>
            <a:off x="306003" y="6177582"/>
            <a:ext cx="86764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dirty="0"/>
              <a:t>Aus: v. Wolff &amp; Nawroth. </a:t>
            </a:r>
            <a:r>
              <a:rPr lang="en-US" sz="2000" b="0" dirty="0" err="1"/>
              <a:t>Fertilitätsprotektion</a:t>
            </a:r>
            <a:r>
              <a:rPr lang="en-US" sz="2000" b="0" dirty="0"/>
              <a:t> und endocrine </a:t>
            </a:r>
            <a:r>
              <a:rPr lang="en-US" sz="2000" b="0" dirty="0" err="1"/>
              <a:t>Nachsorge</a:t>
            </a:r>
            <a:r>
              <a:rPr lang="en-US" sz="2000" b="0" dirty="0"/>
              <a:t> </a:t>
            </a:r>
            <a:r>
              <a:rPr lang="en-US" sz="2000" b="0" dirty="0" err="1"/>
              <a:t>bei</a:t>
            </a:r>
            <a:r>
              <a:rPr lang="en-US" sz="2000" b="0" dirty="0"/>
              <a:t> </a:t>
            </a:r>
            <a:r>
              <a:rPr lang="en-US" sz="2000" b="0" dirty="0" err="1"/>
              <a:t>onkologischen</a:t>
            </a:r>
            <a:r>
              <a:rPr lang="en-US" sz="2000" b="0" dirty="0"/>
              <a:t> und </a:t>
            </a:r>
            <a:r>
              <a:rPr lang="en-US" sz="2000" b="0" dirty="0" err="1"/>
              <a:t>nicht-onkologischen</a:t>
            </a:r>
            <a:r>
              <a:rPr lang="en-US" sz="2000" b="0" dirty="0"/>
              <a:t> </a:t>
            </a:r>
            <a:r>
              <a:rPr lang="en-US" sz="2000" b="0" dirty="0" err="1"/>
              <a:t>Erkrankungen</a:t>
            </a:r>
            <a:r>
              <a:rPr lang="en-US" sz="2000" b="0" dirty="0"/>
              <a:t>. 2026</a:t>
            </a:r>
          </a:p>
        </p:txBody>
      </p:sp>
    </p:spTree>
    <p:extLst>
      <p:ext uri="{BB962C8B-B14F-4D97-AF65-F5344CB8AC3E}">
        <p14:creationId xmlns:p14="http://schemas.microsoft.com/office/powerpoint/2010/main" val="1173501214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403118"/>
            <a:ext cx="518457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Ovarialkarzinom und HRT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F123335-341A-C284-335B-7674EE30FE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8292"/>
          <a:stretch/>
        </p:blipFill>
        <p:spPr>
          <a:xfrm>
            <a:off x="173727" y="2708458"/>
            <a:ext cx="8950480" cy="72054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10909FA-E290-B4CF-F54D-1405D4729C30}"/>
              </a:ext>
            </a:extLst>
          </p:cNvPr>
          <p:cNvSpPr txBox="1"/>
          <p:nvPr/>
        </p:nvSpPr>
        <p:spPr>
          <a:xfrm>
            <a:off x="280126" y="1541891"/>
            <a:ext cx="84978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Gemäss</a:t>
            </a:r>
            <a:r>
              <a:rPr lang="en-US" dirty="0"/>
              <a:t>: </a:t>
            </a:r>
            <a:r>
              <a:rPr lang="en-US" b="0" dirty="0"/>
              <a:t>The </a:t>
            </a:r>
            <a:r>
              <a:rPr lang="en-US" b="0" dirty="0">
                <a:solidFill>
                  <a:srgbClr val="C00000"/>
                </a:solidFill>
              </a:rPr>
              <a:t>2023 nonhormone therapy position </a:t>
            </a:r>
            <a:r>
              <a:rPr lang="en-US" b="0" dirty="0"/>
              <a:t>statement of The North American Menopause Society. Menopause. 2023;30:573-90:</a:t>
            </a:r>
            <a:endParaRPr lang="de-CH" b="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A58F9AD-4BC1-AFA7-0056-43D67EB26C27}"/>
              </a:ext>
            </a:extLst>
          </p:cNvPr>
          <p:cNvSpPr txBox="1"/>
          <p:nvPr/>
        </p:nvSpPr>
        <p:spPr>
          <a:xfrm>
            <a:off x="306003" y="6177582"/>
            <a:ext cx="86764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dirty="0"/>
              <a:t>Aus: v. Wolff &amp; Nawroth. </a:t>
            </a:r>
            <a:r>
              <a:rPr lang="en-US" sz="2000" b="0" dirty="0" err="1"/>
              <a:t>Fertilitätsprotektion</a:t>
            </a:r>
            <a:r>
              <a:rPr lang="en-US" sz="2000" b="0" dirty="0"/>
              <a:t> und endocrine </a:t>
            </a:r>
            <a:r>
              <a:rPr lang="en-US" sz="2000" b="0" dirty="0" err="1"/>
              <a:t>Nachsorge</a:t>
            </a:r>
            <a:r>
              <a:rPr lang="en-US" sz="2000" b="0" dirty="0"/>
              <a:t> </a:t>
            </a:r>
            <a:r>
              <a:rPr lang="en-US" sz="2000" b="0" dirty="0" err="1"/>
              <a:t>bei</a:t>
            </a:r>
            <a:r>
              <a:rPr lang="en-US" sz="2000" b="0" dirty="0"/>
              <a:t> </a:t>
            </a:r>
            <a:r>
              <a:rPr lang="en-US" sz="2000" b="0" dirty="0" err="1"/>
              <a:t>onkologischen</a:t>
            </a:r>
            <a:r>
              <a:rPr lang="en-US" sz="2000" b="0" dirty="0"/>
              <a:t> und </a:t>
            </a:r>
            <a:r>
              <a:rPr lang="en-US" sz="2000" b="0" dirty="0" err="1"/>
              <a:t>nicht-onkologischen</a:t>
            </a:r>
            <a:r>
              <a:rPr lang="en-US" sz="2000" b="0" dirty="0"/>
              <a:t> </a:t>
            </a:r>
            <a:r>
              <a:rPr lang="en-US" sz="2000" b="0" dirty="0" err="1"/>
              <a:t>Erkrankungen</a:t>
            </a:r>
            <a:r>
              <a:rPr lang="en-US" sz="2000" b="0" dirty="0"/>
              <a:t>. 2026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95C9DB6-06B6-D911-F0EA-3727FF22E3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91" y="3429000"/>
            <a:ext cx="8950480" cy="268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07041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403118"/>
            <a:ext cx="518457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Borderline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-Tumore und HRT - Evidenz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0AEA667-7520-A416-6457-5D8E343DB547}"/>
              </a:ext>
            </a:extLst>
          </p:cNvPr>
          <p:cNvSpPr txBox="1"/>
          <p:nvPr/>
        </p:nvSpPr>
        <p:spPr>
          <a:xfrm>
            <a:off x="404344" y="1535057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/>
              <a:t>Generelle Risikofaktoren für BOT: </a:t>
            </a:r>
          </a:p>
          <a:p>
            <a:r>
              <a:rPr lang="de-CH" sz="2000" b="0" dirty="0" err="1"/>
              <a:t>Nulliparität</a:t>
            </a:r>
            <a:r>
              <a:rPr lang="de-CH" sz="2000" b="0" dirty="0"/>
              <a:t>, Infertilität. Nikotinkonsum, Hoher BMI 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D8E48A5-AA6E-445C-0FE1-46D70714C34F}"/>
              </a:ext>
            </a:extLst>
          </p:cNvPr>
          <p:cNvSpPr txBox="1"/>
          <p:nvPr/>
        </p:nvSpPr>
        <p:spPr>
          <a:xfrm>
            <a:off x="404344" y="2290038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/>
              <a:t>HRT als Risikofaktor: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B7C0D66-5C2D-66D2-244F-76AD75D36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8" y="2719477"/>
            <a:ext cx="6600492" cy="368742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71CD6EB-55C6-FF6E-05A0-13C210731DBB}"/>
              </a:ext>
            </a:extLst>
          </p:cNvPr>
          <p:cNvSpPr txBox="1"/>
          <p:nvPr/>
        </p:nvSpPr>
        <p:spPr>
          <a:xfrm>
            <a:off x="467544" y="6457890"/>
            <a:ext cx="532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/>
              <a:t>Mejia-Gomez et al., </a:t>
            </a:r>
            <a:r>
              <a:rPr lang="de-CH" sz="2000" b="0" dirty="0" err="1"/>
              <a:t>Climacteric</a:t>
            </a:r>
            <a:r>
              <a:rPr lang="de-CH" sz="2000" b="0" dirty="0"/>
              <a:t>, 2026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02B41F9-7698-2101-57DD-91AF9197F8C8}"/>
              </a:ext>
            </a:extLst>
          </p:cNvPr>
          <p:cNvSpPr txBox="1"/>
          <p:nvPr/>
        </p:nvSpPr>
        <p:spPr>
          <a:xfrm>
            <a:off x="6661484" y="3045397"/>
            <a:ext cx="23385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200" dirty="0"/>
              <a:t>Eine HRT scheint ein geringgradiger Risikofaktor zu sein, vermutlich spielt das Gestagen dabei die grössere Rolle. </a:t>
            </a:r>
            <a:r>
              <a:rPr lang="de-CH" sz="2000" dirty="0"/>
              <a:t>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2A04E92-6D18-0074-1A9D-2D8AFEC84B41}"/>
              </a:ext>
            </a:extLst>
          </p:cNvPr>
          <p:cNvSpPr txBox="1"/>
          <p:nvPr/>
        </p:nvSpPr>
        <p:spPr>
          <a:xfrm>
            <a:off x="467544" y="3321018"/>
            <a:ext cx="316835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sz="2000" dirty="0"/>
              <a:t>Nur Östrogen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D26DB3A-7DAD-B1F7-2AC3-14DAE12ABF22}"/>
              </a:ext>
            </a:extLst>
          </p:cNvPr>
          <p:cNvSpPr txBox="1"/>
          <p:nvPr/>
        </p:nvSpPr>
        <p:spPr>
          <a:xfrm>
            <a:off x="467544" y="5122888"/>
            <a:ext cx="316835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sz="2000" dirty="0"/>
              <a:t>Östrogen + Gestagen</a:t>
            </a:r>
          </a:p>
        </p:txBody>
      </p:sp>
    </p:spTree>
    <p:extLst>
      <p:ext uri="{BB962C8B-B14F-4D97-AF65-F5344CB8AC3E}">
        <p14:creationId xmlns:p14="http://schemas.microsoft.com/office/powerpoint/2010/main" val="520926650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403118"/>
            <a:ext cx="518457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Borderline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-Tumore und HRT - Fazit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0AEA667-7520-A416-6457-5D8E343DB547}"/>
              </a:ext>
            </a:extLst>
          </p:cNvPr>
          <p:cNvSpPr txBox="1"/>
          <p:nvPr/>
        </p:nvSpPr>
        <p:spPr>
          <a:xfrm>
            <a:off x="467543" y="1644174"/>
            <a:ext cx="8425631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200" dirty="0"/>
              <a:t>Die Datenlage bzgl. des Risikos eines BOT-Rezidivs ist für eine definitive Beurteilung zu gering.</a:t>
            </a:r>
          </a:p>
          <a:p>
            <a:endParaRPr lang="de-CH" sz="200" b="0" dirty="0"/>
          </a:p>
          <a:p>
            <a:r>
              <a:rPr lang="de-CH" sz="2000" b="0" dirty="0"/>
              <a:t>Auch ist die Datenlage für eine Beurteilung des Risikos bei einem serösen BOT für eine Bewertung zu gering.</a:t>
            </a:r>
            <a:endParaRPr lang="de-CH" sz="200" b="0" dirty="0"/>
          </a:p>
          <a:p>
            <a:r>
              <a:rPr lang="de-CH" sz="2000" b="0" dirty="0"/>
              <a:t>Generell ist aber davon auszugehen, dass das Risiko bei einem höheren Tumorstadium und bei zusätzlichen Risikofaktoren wie Mikroinvasionen, die fast nur bei serösen BOTs auftreten, höher.</a:t>
            </a:r>
          </a:p>
          <a:p>
            <a:endParaRPr lang="de-CH" sz="800" b="0" dirty="0"/>
          </a:p>
          <a:p>
            <a:r>
              <a:rPr lang="de-CH" sz="2000" dirty="0"/>
              <a:t>Daraus leitet sich folgende Empfehlung ab: </a:t>
            </a:r>
          </a:p>
          <a:p>
            <a:r>
              <a:rPr lang="de-CH" sz="2000" b="0" dirty="0"/>
              <a:t>Eine HRT ist grundsätzlich eine Einzelfallentscheidung, bei der die Dringlichkeit einer HRT (Nutzen, </a:t>
            </a:r>
            <a:r>
              <a:rPr lang="de-CH" sz="2000" b="0" dirty="0" err="1"/>
              <a:t>Menopausensymptomatik</a:t>
            </a:r>
            <a:r>
              <a:rPr lang="de-CH" sz="2000" b="0" dirty="0"/>
              <a:t>) und Rezidivrisiken in Betracht gezogen werden müssen. </a:t>
            </a:r>
          </a:p>
          <a:p>
            <a:r>
              <a:rPr lang="de-CH" sz="2000" b="0" dirty="0"/>
              <a:t>Eine generelle Freigabe bei </a:t>
            </a:r>
            <a:r>
              <a:rPr lang="de-CH" sz="2000" b="0" dirty="0" err="1"/>
              <a:t>muzinösem</a:t>
            </a:r>
            <a:r>
              <a:rPr lang="de-CH" sz="2000" b="0" dirty="0"/>
              <a:t> BOT und eine strenge Kontraindikation bei serösem BOT ist aber nicht haltbar, wenngleich bei serösen BOTs mehr Zurückhaltung bei einer HRT-Gabe sinnvoll ist.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71CD6EB-55C6-FF6E-05A0-13C210731DBB}"/>
              </a:ext>
            </a:extLst>
          </p:cNvPr>
          <p:cNvSpPr txBox="1"/>
          <p:nvPr/>
        </p:nvSpPr>
        <p:spPr>
          <a:xfrm>
            <a:off x="467544" y="6457890"/>
            <a:ext cx="532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/>
              <a:t>Mejia-Gomez et al., </a:t>
            </a:r>
            <a:r>
              <a:rPr lang="de-CH" sz="2000" b="0" dirty="0" err="1"/>
              <a:t>Climacteric</a:t>
            </a:r>
            <a:r>
              <a:rPr lang="de-CH" sz="2000" b="0" dirty="0"/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3145395603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8520" y="365330"/>
            <a:ext cx="63722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 – Neues Flowchart nach M. v. Wolff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A96DC70-21CC-AB41-0591-5BDAC6A8C132}"/>
              </a:ext>
            </a:extLst>
          </p:cNvPr>
          <p:cNvSpPr txBox="1"/>
          <p:nvPr/>
        </p:nvSpPr>
        <p:spPr>
          <a:xfrm>
            <a:off x="3818450" y="4002439"/>
            <a:ext cx="3530460" cy="1661993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700" b="0" dirty="0">
                <a:solidFill>
                  <a:schemeClr val="bg1"/>
                </a:solidFill>
              </a:rPr>
              <a:t>Optionen (individueller Entscheid): </a:t>
            </a:r>
          </a:p>
          <a:p>
            <a:pPr marL="342900" indent="-342900">
              <a:buAutoNum type="arabicPeriod"/>
            </a:pPr>
            <a:r>
              <a:rPr lang="de-CH" sz="1700" b="0" dirty="0">
                <a:solidFill>
                  <a:schemeClr val="bg1"/>
                </a:solidFill>
              </a:rPr>
              <a:t>Zuwarten </a:t>
            </a:r>
            <a:r>
              <a:rPr lang="de-CH" sz="1700" b="0" i="1" dirty="0">
                <a:solidFill>
                  <a:schemeClr val="bg1"/>
                </a:solidFill>
              </a:rPr>
              <a:t>oder</a:t>
            </a:r>
          </a:p>
          <a:p>
            <a:pPr marL="342900" indent="-342900">
              <a:buAutoNum type="arabicPeriod"/>
            </a:pPr>
            <a:r>
              <a:rPr lang="de-CH" sz="1700" b="0" dirty="0" err="1">
                <a:solidFill>
                  <a:schemeClr val="bg1"/>
                </a:solidFill>
              </a:rPr>
              <a:t>Kryo</a:t>
            </a:r>
            <a:r>
              <a:rPr lang="de-CH" sz="1700" b="0" dirty="0">
                <a:solidFill>
                  <a:schemeClr val="bg1"/>
                </a:solidFill>
              </a:rPr>
              <a:t> von Oozyten und dann Zuwarten </a:t>
            </a:r>
            <a:r>
              <a:rPr lang="de-CH" sz="1700" b="0" i="1" dirty="0">
                <a:solidFill>
                  <a:schemeClr val="bg1"/>
                </a:solidFill>
              </a:rPr>
              <a:t>oder </a:t>
            </a:r>
          </a:p>
          <a:p>
            <a:pPr marL="342900" indent="-342900">
              <a:buAutoNum type="arabicPeriod"/>
            </a:pPr>
            <a:r>
              <a:rPr lang="de-CH" sz="1700" b="0" dirty="0" err="1">
                <a:solidFill>
                  <a:schemeClr val="bg1"/>
                </a:solidFill>
              </a:rPr>
              <a:t>Kryo</a:t>
            </a:r>
            <a:r>
              <a:rPr lang="de-CH" sz="1700" b="0" dirty="0">
                <a:solidFill>
                  <a:schemeClr val="bg1"/>
                </a:solidFill>
              </a:rPr>
              <a:t> vieler Oozyten und sofort Komplettierungs-OP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7378CDF-F9BB-F6D1-68D8-E56C7B31A82E}"/>
              </a:ext>
            </a:extLst>
          </p:cNvPr>
          <p:cNvSpPr txBox="1"/>
          <p:nvPr/>
        </p:nvSpPr>
        <p:spPr>
          <a:xfrm>
            <a:off x="179513" y="4010110"/>
            <a:ext cx="3532764" cy="1661993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1700" b="0" dirty="0">
                <a:solidFill>
                  <a:schemeClr val="bg1"/>
                </a:solidFill>
              </a:rPr>
              <a:t>Unterstützung bei Familienplanung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700" b="0" dirty="0">
                <a:solidFill>
                  <a:schemeClr val="bg1"/>
                </a:solidFill>
              </a:rPr>
              <a:t>Ovarielle Stimulationen und IVF-Therapien sind möglich.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700" b="0" dirty="0">
                <a:solidFill>
                  <a:schemeClr val="bg1"/>
                </a:solidFill>
              </a:rPr>
              <a:t>Schwangerschaft, Geburt, dann Komplettierungs-Operation (Adnexektomie etc.)</a:t>
            </a:r>
          </a:p>
        </p:txBody>
      </p:sp>
      <p:cxnSp>
        <p:nvCxnSpPr>
          <p:cNvPr id="10" name="Gewinkelte Verbindung 20">
            <a:extLst>
              <a:ext uri="{FF2B5EF4-FFF2-40B4-BE49-F238E27FC236}">
                <a16:creationId xmlns:a16="http://schemas.microsoft.com/office/drawing/2014/main" id="{A8EB5547-6B59-601F-A9FA-1151641B4694}"/>
              </a:ext>
            </a:extLst>
          </p:cNvPr>
          <p:cNvCxnSpPr>
            <a:cxnSpLocks/>
            <a:stCxn id="15" idx="2"/>
            <a:endCxn id="21" idx="0"/>
          </p:cNvCxnSpPr>
          <p:nvPr/>
        </p:nvCxnSpPr>
        <p:spPr>
          <a:xfrm rot="16200000" flipH="1">
            <a:off x="4498228" y="2089695"/>
            <a:ext cx="353943" cy="182180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winkelte Verbindung 23">
            <a:extLst>
              <a:ext uri="{FF2B5EF4-FFF2-40B4-BE49-F238E27FC236}">
                <a16:creationId xmlns:a16="http://schemas.microsoft.com/office/drawing/2014/main" id="{A12A6830-D4B5-8151-88B0-243197188530}"/>
              </a:ext>
            </a:extLst>
          </p:cNvPr>
          <p:cNvCxnSpPr>
            <a:cxnSpLocks/>
            <a:stCxn id="15" idx="2"/>
            <a:endCxn id="37" idx="0"/>
          </p:cNvCxnSpPr>
          <p:nvPr/>
        </p:nvCxnSpPr>
        <p:spPr>
          <a:xfrm rot="5400000">
            <a:off x="2677581" y="2091973"/>
            <a:ext cx="355064" cy="1818371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206">
            <a:extLst>
              <a:ext uri="{FF2B5EF4-FFF2-40B4-BE49-F238E27FC236}">
                <a16:creationId xmlns:a16="http://schemas.microsoft.com/office/drawing/2014/main" id="{D4D26C70-F966-F3B3-D99C-F8B678B0B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2367" y="5995470"/>
            <a:ext cx="1498312" cy="338554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de-CH" altLang="de-DE" sz="1600" dirty="0">
                <a:solidFill>
                  <a:schemeClr val="bg1"/>
                </a:solidFill>
                <a:latin typeface="Calibri" panose="020F0502020204030204" pitchFamily="34" charset="0"/>
              </a:rPr>
              <a:t>Therapie</a:t>
            </a:r>
          </a:p>
        </p:txBody>
      </p:sp>
      <p:sp>
        <p:nvSpPr>
          <p:cNvPr id="13" name="Textfeld 207">
            <a:extLst>
              <a:ext uri="{FF2B5EF4-FFF2-40B4-BE49-F238E27FC236}">
                <a16:creationId xmlns:a16="http://schemas.microsoft.com/office/drawing/2014/main" id="{A85FBB3D-51D6-E1F4-A86E-06D28B646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2367" y="5314273"/>
            <a:ext cx="1484934" cy="5847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de-CH" altLang="de-DE" sz="1600" dirty="0">
                <a:latin typeface="Calibri" panose="020F0502020204030204" pitchFamily="34" charset="0"/>
              </a:rPr>
              <a:t>Entscheidungs-kriterium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0A7A520-9317-B8C9-BB69-CC0176DC2E3D}"/>
              </a:ext>
            </a:extLst>
          </p:cNvPr>
          <p:cNvSpPr txBox="1"/>
          <p:nvPr/>
        </p:nvSpPr>
        <p:spPr>
          <a:xfrm>
            <a:off x="7482452" y="4879297"/>
            <a:ext cx="1483261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CH" sz="1600" b="1" dirty="0">
                <a:latin typeface="Calibri" panose="020F0502020204030204" pitchFamily="34" charset="0"/>
                <a:ea typeface="ＭＳ Ｐゴシック" pitchFamily="1" charset="-128"/>
                <a:cs typeface="Arial" panose="020B0604020202020204" pitchFamily="34" charset="0"/>
              </a:rPr>
              <a:t>Diagnose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FD36D9B-8E22-E8F5-92F1-D7CA1B194F16}"/>
              </a:ext>
            </a:extLst>
          </p:cNvPr>
          <p:cNvSpPr txBox="1"/>
          <p:nvPr/>
        </p:nvSpPr>
        <p:spPr>
          <a:xfrm>
            <a:off x="179545" y="2469683"/>
            <a:ext cx="7169506" cy="353943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1700" dirty="0">
                <a:solidFill>
                  <a:schemeClr val="bg1"/>
                </a:solidFill>
              </a:rPr>
              <a:t> Fertilitätserhaltende Operation (keine Chemotherapie) 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382B2838-85A5-6892-3B24-2D8E2723E7F9}"/>
              </a:ext>
            </a:extLst>
          </p:cNvPr>
          <p:cNvSpPr txBox="1"/>
          <p:nvPr/>
        </p:nvSpPr>
        <p:spPr>
          <a:xfrm>
            <a:off x="3820871" y="3177569"/>
            <a:ext cx="3530460" cy="61555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1700" dirty="0"/>
              <a:t> Realisierung des Kinder-wunsches (noch) nicht möglich</a:t>
            </a: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AE3E33B9-78C4-596A-0A41-FA2C925029BE}"/>
              </a:ext>
            </a:extLst>
          </p:cNvPr>
          <p:cNvCxnSpPr>
            <a:cxnSpLocks/>
            <a:stCxn id="21" idx="2"/>
            <a:endCxn id="8" idx="0"/>
          </p:cNvCxnSpPr>
          <p:nvPr/>
        </p:nvCxnSpPr>
        <p:spPr>
          <a:xfrm flipH="1">
            <a:off x="5583680" y="3793122"/>
            <a:ext cx="2421" cy="20931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9E91335D-397F-E6AE-F895-027C01DF59BF}"/>
              </a:ext>
            </a:extLst>
          </p:cNvPr>
          <p:cNvCxnSpPr>
            <a:cxnSpLocks/>
            <a:stCxn id="37" idx="2"/>
            <a:endCxn id="9" idx="0"/>
          </p:cNvCxnSpPr>
          <p:nvPr/>
        </p:nvCxnSpPr>
        <p:spPr>
          <a:xfrm flipH="1">
            <a:off x="1945895" y="3794243"/>
            <a:ext cx="32" cy="21586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16FD1F92-F044-8425-2EBE-DEA2B2AA29FB}"/>
              </a:ext>
            </a:extLst>
          </p:cNvPr>
          <p:cNvCxnSpPr>
            <a:cxnSpLocks/>
            <a:stCxn id="29" idx="2"/>
            <a:endCxn id="15" idx="0"/>
          </p:cNvCxnSpPr>
          <p:nvPr/>
        </p:nvCxnSpPr>
        <p:spPr>
          <a:xfrm flipH="1">
            <a:off x="3764298" y="2191824"/>
            <a:ext cx="2390" cy="27785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647663E0-9F75-FF33-B2AD-28E00A2CDB62}"/>
              </a:ext>
            </a:extLst>
          </p:cNvPr>
          <p:cNvSpPr txBox="1"/>
          <p:nvPr/>
        </p:nvSpPr>
        <p:spPr>
          <a:xfrm>
            <a:off x="181935" y="1545493"/>
            <a:ext cx="7169506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1800" b="1" dirty="0" err="1"/>
              <a:t>Borderline-Ovartumor</a:t>
            </a:r>
            <a:endParaRPr lang="de-CH" sz="1800" b="1" dirty="0"/>
          </a:p>
          <a:p>
            <a:pPr algn="ctr"/>
            <a:r>
              <a:rPr lang="de-CH" sz="1800" dirty="0"/>
              <a:t>≤ 40 Jahre, Familienplanung noch nicht abgeschlossen 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4154CA61-872B-AE9B-5614-BD07D7736EE6}"/>
              </a:ext>
            </a:extLst>
          </p:cNvPr>
          <p:cNvSpPr txBox="1"/>
          <p:nvPr/>
        </p:nvSpPr>
        <p:spPr>
          <a:xfrm>
            <a:off x="179545" y="3178690"/>
            <a:ext cx="3532764" cy="61555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1700" dirty="0"/>
              <a:t> Realisierung des Kinderwunsches zügig möglich</a:t>
            </a:r>
          </a:p>
        </p:txBody>
      </p:sp>
      <p:cxnSp>
        <p:nvCxnSpPr>
          <p:cNvPr id="15401" name="Gewinkelte Verbindung 23">
            <a:extLst>
              <a:ext uri="{FF2B5EF4-FFF2-40B4-BE49-F238E27FC236}">
                <a16:creationId xmlns:a16="http://schemas.microsoft.com/office/drawing/2014/main" id="{479767CD-AE87-59A0-4E52-979E2F754C79}"/>
              </a:ext>
            </a:extLst>
          </p:cNvPr>
          <p:cNvCxnSpPr>
            <a:cxnSpLocks/>
            <a:stCxn id="9" idx="2"/>
            <a:endCxn id="15404" idx="0"/>
          </p:cNvCxnSpPr>
          <p:nvPr/>
        </p:nvCxnSpPr>
        <p:spPr>
          <a:xfrm rot="16200000" flipH="1">
            <a:off x="2701064" y="4916934"/>
            <a:ext cx="307978" cy="1818316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04" name="Textfeld 15403">
            <a:extLst>
              <a:ext uri="{FF2B5EF4-FFF2-40B4-BE49-F238E27FC236}">
                <a16:creationId xmlns:a16="http://schemas.microsoft.com/office/drawing/2014/main" id="{FFB9732A-936A-391D-E486-27A039A61CD4}"/>
              </a:ext>
            </a:extLst>
          </p:cNvPr>
          <p:cNvSpPr txBox="1"/>
          <p:nvPr/>
        </p:nvSpPr>
        <p:spPr>
          <a:xfrm>
            <a:off x="179512" y="5980081"/>
            <a:ext cx="7169397" cy="353943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1700" dirty="0">
                <a:solidFill>
                  <a:schemeClr val="bg1"/>
                </a:solidFill>
              </a:rPr>
              <a:t>HRT falls erforderlich, Individualentscheid. Cave: bei serösem BOT</a:t>
            </a:r>
          </a:p>
        </p:txBody>
      </p:sp>
      <p:cxnSp>
        <p:nvCxnSpPr>
          <p:cNvPr id="15406" name="Gewinkelte Verbindung 23">
            <a:extLst>
              <a:ext uri="{FF2B5EF4-FFF2-40B4-BE49-F238E27FC236}">
                <a16:creationId xmlns:a16="http://schemas.microsoft.com/office/drawing/2014/main" id="{91006AEC-45E1-4771-1BF5-F0C84A74A926}"/>
              </a:ext>
            </a:extLst>
          </p:cNvPr>
          <p:cNvCxnSpPr>
            <a:cxnSpLocks/>
            <a:stCxn id="8" idx="2"/>
            <a:endCxn id="15404" idx="0"/>
          </p:cNvCxnSpPr>
          <p:nvPr/>
        </p:nvCxnSpPr>
        <p:spPr>
          <a:xfrm rot="5400000">
            <a:off x="4516122" y="4912522"/>
            <a:ext cx="315649" cy="1819469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10857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f1c381df-190d-4927-8b42-3c753fc232e0"/>
</p:tagLst>
</file>

<file path=ppt/theme/theme1.xml><?xml version="1.0" encoding="utf-8"?>
<a:theme xmlns:a="http://schemas.openxmlformats.org/drawingml/2006/main" name="ppt_unibe_4">
  <a:themeElements>
    <a:clrScheme name="">
      <a:dk1>
        <a:srgbClr val="000000"/>
      </a:dk1>
      <a:lt1>
        <a:srgbClr val="FFFFFF"/>
      </a:lt1>
      <a:dk2>
        <a:srgbClr val="0093D3"/>
      </a:dk2>
      <a:lt2>
        <a:srgbClr val="767878"/>
      </a:lt2>
      <a:accent1>
        <a:srgbClr val="3FA337"/>
      </a:accent1>
      <a:accent2>
        <a:srgbClr val="F5BC1D"/>
      </a:accent2>
      <a:accent3>
        <a:srgbClr val="FFFFFF"/>
      </a:accent3>
      <a:accent4>
        <a:srgbClr val="000000"/>
      </a:accent4>
      <a:accent5>
        <a:srgbClr val="AFCEAE"/>
      </a:accent5>
      <a:accent6>
        <a:srgbClr val="DEAA19"/>
      </a:accent6>
      <a:hlink>
        <a:srgbClr val="D53D21"/>
      </a:hlink>
      <a:folHlink>
        <a:srgbClr val="005395"/>
      </a:folHlink>
    </a:clrScheme>
    <a:fontScheme name="ppt_unibe_4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lnDef>
  </a:objectDefaults>
  <a:extraClrSchemeLst>
    <a:extraClrScheme>
      <a:clrScheme name="ppt_unibe_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L:\FKM\Public Relations\CD Inselspital, 2007-\Vorlagen, Daten, Gestaltungsraster\Powerpoint\ppt-Vorlagen_neu2\ppt_unibe_4.pot</Template>
  <TotalTime>0</TotalTime>
  <Words>3985</Words>
  <Application>Microsoft Office PowerPoint</Application>
  <PresentationFormat>Bildschirmpräsentation (4:3)</PresentationFormat>
  <Paragraphs>445</Paragraphs>
  <Slides>68</Slides>
  <Notes>2</Notes>
  <HiddenSlides>3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68</vt:i4>
      </vt:variant>
    </vt:vector>
  </HeadingPairs>
  <TitlesOfParts>
    <vt:vector size="75" baseType="lpstr">
      <vt:lpstr>Arial</vt:lpstr>
      <vt:lpstr>Arial Black</vt:lpstr>
      <vt:lpstr>Calibri</vt:lpstr>
      <vt:lpstr>Courier New</vt:lpstr>
      <vt:lpstr>Schibsted Grotesk</vt:lpstr>
      <vt:lpstr>Wingdings</vt:lpstr>
      <vt:lpstr>ppt_unibe_4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Inselspital Bern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Dies ist der Titel der Präsentation</dc:title>
  <dc:creator>Inselspital Bern</dc:creator>
  <cp:lastModifiedBy>von Wolff, Michael</cp:lastModifiedBy>
  <cp:revision>155</cp:revision>
  <cp:lastPrinted>2008-02-04T12:51:09Z</cp:lastPrinted>
  <dcterms:created xsi:type="dcterms:W3CDTF">2008-08-14T12:50:49Z</dcterms:created>
  <dcterms:modified xsi:type="dcterms:W3CDTF">2026-09-20T12:53:28Z</dcterms:modified>
</cp:coreProperties>
</file>