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147483275" r:id="rId2"/>
    <p:sldId id="2147483524" r:id="rId3"/>
    <p:sldId id="2147483525" r:id="rId4"/>
    <p:sldId id="2147483526" r:id="rId5"/>
    <p:sldId id="2147483527" r:id="rId6"/>
    <p:sldId id="2147483528" r:id="rId7"/>
    <p:sldId id="2147483529" r:id="rId8"/>
    <p:sldId id="2147483530" r:id="rId9"/>
    <p:sldId id="2147483531" r:id="rId10"/>
    <p:sldId id="2147483532" r:id="rId11"/>
    <p:sldId id="2147483533" r:id="rId12"/>
    <p:sldId id="2147483494" r:id="rId13"/>
    <p:sldId id="2147483534" r:id="rId14"/>
    <p:sldId id="2147483491" r:id="rId15"/>
    <p:sldId id="2147483535" r:id="rId16"/>
    <p:sldId id="2147483536" r:id="rId17"/>
    <p:sldId id="2147483499" r:id="rId18"/>
    <p:sldId id="2147483537" r:id="rId19"/>
    <p:sldId id="2147483538" r:id="rId20"/>
    <p:sldId id="2147483539" r:id="rId21"/>
    <p:sldId id="2147483540" r:id="rId22"/>
    <p:sldId id="2147483541" r:id="rId23"/>
    <p:sldId id="2147483542" r:id="rId24"/>
    <p:sldId id="2147483509" r:id="rId25"/>
    <p:sldId id="2147483543" r:id="rId26"/>
    <p:sldId id="2147483544" r:id="rId27"/>
    <p:sldId id="2147483545" r:id="rId28"/>
    <p:sldId id="2147483546" r:id="rId29"/>
    <p:sldId id="2147483547" r:id="rId30"/>
    <p:sldId id="2147483548" r:id="rId31"/>
    <p:sldId id="2147483549" r:id="rId32"/>
    <p:sldId id="2147483550" r:id="rId33"/>
    <p:sldId id="2147483551" r:id="rId34"/>
    <p:sldId id="2147483521" r:id="rId35"/>
    <p:sldId id="2147483552" r:id="rId36"/>
    <p:sldId id="2147483553" r:id="rId37"/>
    <p:sldId id="2147483554" r:id="rId38"/>
    <p:sldId id="2147483555" r:id="rId39"/>
    <p:sldId id="2147483556" r:id="rId40"/>
    <p:sldId id="2147483557" r:id="rId41"/>
    <p:sldId id="2147483558" r:id="rId42"/>
    <p:sldId id="2147483559" r:id="rId43"/>
    <p:sldId id="2147483560" r:id="rId44"/>
    <p:sldId id="2147483561" r:id="rId45"/>
    <p:sldId id="2147483562" r:id="rId46"/>
    <p:sldId id="2147483563" r:id="rId47"/>
    <p:sldId id="2147483564" r:id="rId48"/>
    <p:sldId id="2147483565" r:id="rId49"/>
    <p:sldId id="2147483566" r:id="rId50"/>
    <p:sldId id="2147483567" r:id="rId51"/>
    <p:sldId id="2147483568" r:id="rId52"/>
    <p:sldId id="2147483569" r:id="rId53"/>
    <p:sldId id="2147483570" r:id="rId54"/>
    <p:sldId id="2147483571" r:id="rId55"/>
  </p:sldIdLst>
  <p:sldSz cx="9144000" cy="6858000" type="screen4x3"/>
  <p:notesSz cx="6858000" cy="9144000"/>
  <p:custDataLst>
    <p:tags r:id="rId58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521" autoAdjust="0"/>
    <p:restoredTop sz="95827" autoAdjust="0"/>
  </p:normalViewPr>
  <p:slideViewPr>
    <p:cSldViewPr showGuides="1">
      <p:cViewPr varScale="1">
        <p:scale>
          <a:sx n="106" d="100"/>
          <a:sy n="106" d="100"/>
        </p:scale>
        <p:origin x="142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45" d="100"/>
          <a:sy n="45" d="100"/>
        </p:scale>
        <p:origin x="-260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gs" Target="tags/tag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442DE70-AEF0-6618-DDD9-608C2654F6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7200" y="247650"/>
            <a:ext cx="9921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99CE0AE2-EDD5-F31F-C75C-D689EE595F6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34013" y="227013"/>
            <a:ext cx="955675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539E0BB-4EDF-6226-34AE-C0283E0321B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57200" y="8747125"/>
            <a:ext cx="711200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 sz="80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96CCED29-B85D-EBFC-A422-94B6A0FFC7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000750" y="8747125"/>
            <a:ext cx="439738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800" b="0"/>
            </a:lvl1pPr>
          </a:lstStyle>
          <a:p>
            <a:fld id="{6B7F6B32-F2F1-8B4F-8EBB-66BC4047290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6E97DB3-B5AC-2D13-12F9-DD0308890A1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33400" y="152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CF3878B-D553-E653-F515-BCAEAD22F0B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800600" y="152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717601E-BFCE-500E-B877-10B352B3FEC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C424E1D-1DA8-373E-1854-AF4DF9B123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33400" y="4343400"/>
            <a:ext cx="57912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75C41E5-BA6A-1A56-EBD8-A42F2C06DD0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33400" y="8534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 b="0">
                <a:latin typeface="Arial" charset="0"/>
                <a:ea typeface="ＭＳ Ｐゴシック" pitchFamily="84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756FFBB-5745-89E2-075D-347622B0E0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334000" y="85344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 b="0"/>
            </a:lvl1pPr>
          </a:lstStyle>
          <a:p>
            <a:fld id="{8FD9AC25-95D7-894D-8891-46D10DE37DED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D79B549-A755-438E-AC04-4A02E1641A18}" type="slidenum">
              <a:rPr lang="de-DE" altLang="de-DE" sz="800" b="0" smtClean="0"/>
              <a:pPr/>
              <a:t>1</a:t>
            </a:fld>
            <a:endParaRPr lang="de-DE" altLang="de-DE" sz="800" b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78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9AC25-95D7-894D-8891-46D10DE37DED}" type="slidenum">
              <a:rPr lang="de-DE" altLang="de-DE" smtClean="0"/>
              <a:pPr/>
              <a:t>39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08930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9" descr="bettenhochhaus_A0086">
            <a:extLst>
              <a:ext uri="{FF2B5EF4-FFF2-40B4-BE49-F238E27FC236}">
                <a16:creationId xmlns:a16="http://schemas.microsoft.com/office/drawing/2014/main" id="{AC12C351-2BAE-213A-27FE-9D4FE3A0A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63" y="2913063"/>
            <a:ext cx="5486400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5" descr="balken_titel">
            <a:extLst>
              <a:ext uri="{FF2B5EF4-FFF2-40B4-BE49-F238E27FC236}">
                <a16:creationId xmlns:a16="http://schemas.microsoft.com/office/drawing/2014/main" id="{DEE7FC60-3CDB-8811-86F0-572D4FC77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5600"/>
            <a:ext cx="914400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8" descr="logo_insel_gross_titel">
            <a:extLst>
              <a:ext uri="{FF2B5EF4-FFF2-40B4-BE49-F238E27FC236}">
                <a16:creationId xmlns:a16="http://schemas.microsoft.com/office/drawing/2014/main" id="{AFA5FAD2-0B37-7075-5FB6-4FCAF7F6FB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497013"/>
            <a:ext cx="3200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5" descr="logo_unibe_titel">
            <a:extLst>
              <a:ext uri="{FF2B5EF4-FFF2-40B4-BE49-F238E27FC236}">
                <a16:creationId xmlns:a16="http://schemas.microsoft.com/office/drawing/2014/main" id="{B5B8290F-6BDA-F744-079B-A841D80A5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425" y="4554538"/>
            <a:ext cx="1633538" cy="126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81000" y="609600"/>
            <a:ext cx="845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Bildgebung in der Reproduktionsmedizin</a:t>
            </a:r>
            <a:br>
              <a:rPr lang="de-DE"/>
            </a:br>
            <a:endParaRPr lang="de-DE"/>
          </a:p>
        </p:txBody>
      </p:sp>
      <p:sp>
        <p:nvSpPr>
          <p:cNvPr id="15390" name="Rectangle 3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81000" y="1143000"/>
            <a:ext cx="8458200" cy="396875"/>
          </a:xfrm>
        </p:spPr>
        <p:txBody>
          <a:bodyPr>
            <a:spAutoFit/>
          </a:bodyPr>
          <a:lstStyle>
            <a:lvl1pPr marL="0" indent="0">
              <a:buFontTx/>
              <a:buNone/>
              <a:defRPr sz="2000">
                <a:solidFill>
                  <a:schemeClr val="bg2"/>
                </a:solidFill>
              </a:defRPr>
            </a:lvl1pPr>
          </a:lstStyle>
          <a:p>
            <a:r>
              <a:rPr lang="de-DE"/>
              <a:t>Michael von Wolff</a:t>
            </a:r>
          </a:p>
        </p:txBody>
      </p:sp>
    </p:spTree>
    <p:extLst>
      <p:ext uri="{BB962C8B-B14F-4D97-AF65-F5344CB8AC3E}">
        <p14:creationId xmlns:p14="http://schemas.microsoft.com/office/powerpoint/2010/main" val="364987920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3788188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8329175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335086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386959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7652186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134719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56466277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61032756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421886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67500" y="609600"/>
            <a:ext cx="2095500" cy="56388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609600"/>
            <a:ext cx="6134100" cy="5638800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19735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4" descr="balken_schmal">
            <a:extLst>
              <a:ext uri="{FF2B5EF4-FFF2-40B4-BE49-F238E27FC236}">
                <a16:creationId xmlns:a16="http://schemas.microsoft.com/office/drawing/2014/main" id="{DE982BE9-ABDF-B2FD-6E25-C01FB6318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0" descr="fuss">
            <a:extLst>
              <a:ext uri="{FF2B5EF4-FFF2-40B4-BE49-F238E27FC236}">
                <a16:creationId xmlns:a16="http://schemas.microsoft.com/office/drawing/2014/main" id="{5B31A265-018A-A564-227E-437BDFC8E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7800"/>
            <a:ext cx="91440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E32B0805-1D14-0E3E-489A-EA744E8AD7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609600"/>
            <a:ext cx="8382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Mastertitelformat bearbeiten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1835AEED-E7FF-AC3F-9A57-F61B11749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82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C5238FEF-9B3B-57D6-C7CC-C9789B9A9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2950" y="6586538"/>
            <a:ext cx="457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45EE6C1A-7A63-DD49-AF6C-A5CF56A95761}" type="slidenum">
              <a:rPr lang="de-DE" altLang="de-DE" sz="900" b="0">
                <a:solidFill>
                  <a:schemeClr val="bg1"/>
                </a:solidFill>
              </a:rPr>
              <a:pPr algn="r"/>
              <a:t>‹Nr.›</a:t>
            </a:fld>
            <a:endParaRPr lang="de-DE" altLang="de-DE" sz="9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9" r:id="rId1"/>
    <p:sldLayoutId id="2147484069" r:id="rId2"/>
    <p:sldLayoutId id="2147484070" r:id="rId3"/>
    <p:sldLayoutId id="2147484071" r:id="rId4"/>
    <p:sldLayoutId id="2147484072" r:id="rId5"/>
    <p:sldLayoutId id="2147484073" r:id="rId6"/>
    <p:sldLayoutId id="2147484074" r:id="rId7"/>
    <p:sldLayoutId id="2147484075" r:id="rId8"/>
    <p:sldLayoutId id="2147484076" r:id="rId9"/>
    <p:sldLayoutId id="2147484077" r:id="rId10"/>
    <p:sldLayoutId id="2147484078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rgbClr val="0093D3"/>
          </a:solidFill>
          <a:latin typeface="Arial" charset="0"/>
          <a:ea typeface="ＭＳ Ｐゴシック" pitchFamily="84" charset="-128"/>
        </a:defRPr>
      </a:lvl9pPr>
    </p:titleStyle>
    <p:bodyStyle>
      <a:lvl1pPr marL="195263" indent="-19526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76263" indent="-1905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ea typeface="+mn-ea"/>
        </a:defRPr>
      </a:lvl2pPr>
      <a:lvl3pPr marL="906463" indent="-1397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241425" indent="-144463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1576388" indent="-144463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5pPr>
      <a:lvl6pPr marL="20335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4907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29479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405188" indent="-144463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9"/>
          <p:cNvSpPr txBox="1">
            <a:spLocks noChangeArrowheads="1"/>
          </p:cNvSpPr>
          <p:nvPr/>
        </p:nvSpPr>
        <p:spPr bwMode="auto">
          <a:xfrm>
            <a:off x="0" y="73025"/>
            <a:ext cx="5183188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DE" altLang="de-DE" sz="2800" i="1" dirty="0">
                <a:solidFill>
                  <a:srgbClr val="006666"/>
                </a:solidFill>
                <a:latin typeface="Arial Black" panose="020B0A04020102020204" pitchFamily="34" charset="0"/>
              </a:rPr>
              <a:t>Reproduktions-Endokrinologie und Kinderwunsch </a:t>
            </a:r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611188" y="3500438"/>
            <a:ext cx="2232025" cy="7080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2000" i="1" dirty="0">
                <a:solidFill>
                  <a:srgbClr val="006666"/>
                </a:solidFill>
                <a:latin typeface="+mn-lt"/>
                <a:ea typeface="ＭＳ Ｐゴシック" charset="-128"/>
              </a:rPr>
              <a:t>Prof. Dr. Michael von Wolff</a:t>
            </a:r>
          </a:p>
        </p:txBody>
      </p:sp>
      <p:sp>
        <p:nvSpPr>
          <p:cNvPr id="5124" name="Rectangle 6"/>
          <p:cNvSpPr>
            <a:spLocks noChangeArrowheads="1"/>
          </p:cNvSpPr>
          <p:nvPr/>
        </p:nvSpPr>
        <p:spPr bwMode="auto">
          <a:xfrm>
            <a:off x="379413" y="5949950"/>
            <a:ext cx="8496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2000" b="0" i="1">
                <a:solidFill>
                  <a:schemeClr val="bg2"/>
                </a:solidFill>
              </a:rPr>
              <a:t>Abteilung Gyn. Endokrinologie und Reproduktionsmedizin, Universitäts-Frauenklinik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39EA408-D9C3-63A7-7441-945C0F5FB1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00025"/>
            <a:ext cx="3731515" cy="1119454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C06C5FDE-8890-D46E-B85A-A94E66DB8E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837" b="10038"/>
          <a:stretch/>
        </p:blipFill>
        <p:spPr>
          <a:xfrm>
            <a:off x="3635896" y="2880780"/>
            <a:ext cx="5508104" cy="295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13568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>
            <a:extLst>
              <a:ext uri="{FF2B5EF4-FFF2-40B4-BE49-F238E27FC236}">
                <a16:creationId xmlns:a16="http://schemas.microsoft.com/office/drawing/2014/main" id="{A8AEBAD7-C513-5977-F136-EA5A25BBB1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>
            <a:extLst>
              <a:ext uri="{FF2B5EF4-FFF2-40B4-BE49-F238E27FC236}">
                <a16:creationId xmlns:a16="http://schemas.microsoft.com/office/drawing/2014/main" id="{75FB10BA-AA4A-8530-0468-D39067145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Agenda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A0CE8CD-61DA-6A34-312F-3D4F62678808}"/>
              </a:ext>
            </a:extLst>
          </p:cNvPr>
          <p:cNvSpPr txBox="1"/>
          <p:nvPr/>
        </p:nvSpPr>
        <p:spPr>
          <a:xfrm>
            <a:off x="502097" y="1844824"/>
            <a:ext cx="8497887" cy="4201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3600"/>
              </a:lnSpc>
              <a:buFontTx/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Erste erfolgreiche Transplantation von Hodengewebe</a:t>
            </a:r>
          </a:p>
          <a:p>
            <a:pPr marL="457200" indent="-457200">
              <a:lnSpc>
                <a:spcPts val="3600"/>
              </a:lnSpc>
              <a:buFontTx/>
              <a:buAutoNum type="arabicPeriod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Lutealphasensupport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im natürlichen Zyklus bei Alter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  <a:sym typeface="Symbol" panose="05050102010706020507" pitchFamily="18" charset="2"/>
              </a:rPr>
              <a:t>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oder AMH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  <a:sym typeface="Symbol" panose="05050102010706020507" pitchFamily="18" charset="2"/>
              </a:rPr>
              <a:t>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?</a:t>
            </a:r>
          </a:p>
          <a:p>
            <a:pPr marL="457200" indent="-457200">
              <a:lnSpc>
                <a:spcPts val="3600"/>
              </a:lnSpc>
              <a:buFontTx/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Vaginale Sklerosierung von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Endometriosezysten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</a:p>
          <a:p>
            <a:pPr marL="457200" indent="-457200">
              <a:lnSpc>
                <a:spcPts val="3600"/>
              </a:lnSpc>
              <a:buFontTx/>
              <a:buAutoNum type="arabicPeriod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Isthmocele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– Risikofaktoren? </a:t>
            </a:r>
          </a:p>
          <a:p>
            <a:pPr marL="457200" indent="-457200">
              <a:lnSpc>
                <a:spcPts val="3600"/>
              </a:lnSpc>
              <a:buFontTx/>
              <a:buAutoNum type="arabicPeriod"/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Social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freezing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– wie viele Oozyten braucht es wirklich? </a:t>
            </a:r>
          </a:p>
          <a:p>
            <a:pPr marL="457200" indent="-457200">
              <a:lnSpc>
                <a:spcPts val="3600"/>
              </a:lnSpc>
              <a:buFontTx/>
              <a:buAutoNum type="arabicPeriod"/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Kurz &amp; knapp (3 Themen) </a:t>
            </a:r>
          </a:p>
          <a:p>
            <a:pPr marL="457200" indent="-457200">
              <a:lnSpc>
                <a:spcPts val="3600"/>
              </a:lnSpc>
              <a:buFontTx/>
              <a:buAutoNum type="arabicPeriod"/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Follikelpunktionstechniken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B0C380-72BD-069C-5AF6-77CAEA1D9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8804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1.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5B5CE1A-560F-0A46-D6E3-5A5F130B6D64}"/>
              </a:ext>
            </a:extLst>
          </p:cNvPr>
          <p:cNvSpPr txBox="1"/>
          <p:nvPr/>
        </p:nvSpPr>
        <p:spPr>
          <a:xfrm>
            <a:off x="1519104" y="1988840"/>
            <a:ext cx="6030416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Erste erfolgreiche Transplantation von Hodengewebe</a:t>
            </a:r>
          </a:p>
          <a:p>
            <a:pPr algn="ctr">
              <a:spcBef>
                <a:spcPts val="1200"/>
              </a:spcBef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ESHRE 2026, </a:t>
            </a:r>
            <a:r>
              <a:rPr lang="en-US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O-036, </a:t>
            </a: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Goossens et al., Brüssel, Belgien 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64FF021-DDF0-7D99-CD0D-3B80C63B09F0}"/>
              </a:ext>
            </a:extLst>
          </p:cNvPr>
          <p:cNvSpPr txBox="1"/>
          <p:nvPr/>
        </p:nvSpPr>
        <p:spPr>
          <a:xfrm>
            <a:off x="406528" y="1620838"/>
            <a:ext cx="849788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CH" b="0" dirty="0">
                <a:latin typeface="+mn-lt"/>
              </a:rPr>
              <a:t>Vor </a:t>
            </a:r>
            <a:r>
              <a:rPr lang="de-CH" b="0" dirty="0" err="1">
                <a:latin typeface="+mn-lt"/>
              </a:rPr>
              <a:t>gonadotoxischen</a:t>
            </a:r>
            <a:r>
              <a:rPr lang="de-CH" b="0" dirty="0">
                <a:latin typeface="+mn-lt"/>
              </a:rPr>
              <a:t> Therapien können problemlos Spermien konserviert werden.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CH" b="0" dirty="0">
                <a:latin typeface="+mn-lt"/>
              </a:rPr>
              <a:t>Bei präpubertären Knaben ist jedoch nur die Konservierung von Hodengewebe möglich.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CH" b="0" dirty="0">
                <a:latin typeface="+mn-lt"/>
              </a:rPr>
              <a:t>Dies erfordert eine besondere Technik! Durchgeführt wird es z.B. vom CERA in Münster, von der Uni Basel….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CH" dirty="0">
                <a:latin typeface="+mn-lt"/>
              </a:rPr>
              <a:t>Aber: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CH" b="0" dirty="0">
                <a:latin typeface="+mn-lt"/>
              </a:rPr>
              <a:t>Seit Jahren wird Hodengewebe konserviert, ohne dass bekannt ist, ob das Gewebe jemals erfolgreich verwendet werden kann </a:t>
            </a:r>
            <a:r>
              <a:rPr lang="de-CH" sz="1600" b="0" dirty="0">
                <a:latin typeface="+mn-lt"/>
              </a:rPr>
              <a:t>(</a:t>
            </a:r>
            <a:r>
              <a:rPr lang="de-CH" sz="1600" b="0" dirty="0" err="1">
                <a:latin typeface="+mn-lt"/>
              </a:rPr>
              <a:t>Duffin</a:t>
            </a:r>
            <a:r>
              <a:rPr lang="de-CH" sz="1600" b="0" dirty="0">
                <a:latin typeface="+mn-lt"/>
              </a:rPr>
              <a:t> et al., HRO, 2024: 16 Zentren, 3118 Pat.)  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CH" b="0" dirty="0" err="1">
                <a:latin typeface="+mn-lt"/>
              </a:rPr>
              <a:t>Ovargewebe</a:t>
            </a:r>
            <a:r>
              <a:rPr lang="de-CH" b="0" dirty="0">
                <a:latin typeface="+mn-lt"/>
              </a:rPr>
              <a:t> wird inzwischen erfolgreich transplantiert.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CH" dirty="0">
                <a:latin typeface="+mn-lt"/>
              </a:rPr>
              <a:t>Aber Hodengewebe? Wie sieht es damit aus?</a:t>
            </a:r>
          </a:p>
        </p:txBody>
      </p:sp>
    </p:spTree>
    <p:extLst>
      <p:ext uri="{BB962C8B-B14F-4D97-AF65-F5344CB8AC3E}">
        <p14:creationId xmlns:p14="http://schemas.microsoft.com/office/powerpoint/2010/main" val="214229793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7511F68-91AC-95D1-B859-122FFD5A5E2E}"/>
              </a:ext>
            </a:extLst>
          </p:cNvPr>
          <p:cNvSpPr txBox="1"/>
          <p:nvPr/>
        </p:nvSpPr>
        <p:spPr>
          <a:xfrm>
            <a:off x="274720" y="1528184"/>
            <a:ext cx="886928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 err="1"/>
              <a:t>Ziekenhuis</a:t>
            </a:r>
            <a:r>
              <a:rPr lang="de-CH" b="0" dirty="0"/>
              <a:t>-Universität in Brüssel. Proben von ca. 150 Knaben  sind konserviert worden. </a:t>
            </a:r>
          </a:p>
          <a:p>
            <a:r>
              <a:rPr lang="de-CH" b="0" dirty="0"/>
              <a:t>Transplantationsprogramm: Transplantiert wurde: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b="0" dirty="0"/>
              <a:t>Wenn im Hodengewebe </a:t>
            </a:r>
            <a:r>
              <a:rPr lang="de-CH" b="0" dirty="0" err="1"/>
              <a:t>Spermatogonien</a:t>
            </a:r>
            <a:r>
              <a:rPr lang="de-CH" b="0" dirty="0"/>
              <a:t> gefunden wurden,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b="0" dirty="0"/>
              <a:t>Wenn kein Risiko für maligne Zellen gegeben war,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b="0" dirty="0"/>
              <a:t>Wenn 2x nachgewiesen werden konnte, dass eine Azoospermie vorlag.</a:t>
            </a:r>
          </a:p>
          <a:p>
            <a:pPr>
              <a:spcBef>
                <a:spcPts val="1200"/>
              </a:spcBef>
            </a:pPr>
            <a:r>
              <a:rPr lang="de-CH" b="0" dirty="0"/>
              <a:t>Die erste durchgeführte Transplantation: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b="0" dirty="0"/>
              <a:t>Kryokonservierung im Alter von 10 Jahren vor </a:t>
            </a:r>
            <a:r>
              <a:rPr lang="de-CH" b="0" dirty="0" err="1"/>
              <a:t>Knochenmarktranspl</a:t>
            </a:r>
            <a:r>
              <a:rPr lang="de-CH" b="0" dirty="0"/>
              <a:t>. wegen einer Sichelzellanämie.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b="0" dirty="0"/>
              <a:t>3x Nachweis einer Azoospermie,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b="0" dirty="0"/>
              <a:t>Durchführung der Transplantation im Dezember 2024.</a:t>
            </a:r>
          </a:p>
        </p:txBody>
      </p:sp>
    </p:spTree>
    <p:extLst>
      <p:ext uri="{BB962C8B-B14F-4D97-AF65-F5344CB8AC3E}">
        <p14:creationId xmlns:p14="http://schemas.microsoft.com/office/powerpoint/2010/main" val="358142978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00D0FF73-69FA-3804-040A-1792B055B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376" y="2852936"/>
            <a:ext cx="3707853" cy="344793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CC4D74A-1BEC-EE48-A7FE-362F82AAD654}"/>
              </a:ext>
            </a:extLst>
          </p:cNvPr>
          <p:cNvSpPr txBox="1"/>
          <p:nvPr/>
        </p:nvSpPr>
        <p:spPr>
          <a:xfrm>
            <a:off x="179512" y="1581841"/>
            <a:ext cx="86177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/>
              <a:t>Zunächst wurde an 4 Stellen eine Hodenbiopsie entnommen und bestätigt, dass keine Spermiogenese und keine </a:t>
            </a:r>
            <a:r>
              <a:rPr lang="de-CH" b="0" dirty="0" err="1"/>
              <a:t>Spermatogonien</a:t>
            </a:r>
            <a:r>
              <a:rPr lang="de-CH" b="0" dirty="0"/>
              <a:t> vorlagen. Sodann wurde an genau diesen 4 Stellen, sowie </a:t>
            </a:r>
          </a:p>
          <a:p>
            <a:r>
              <a:rPr lang="de-CH" b="0" dirty="0"/>
              <a:t>in 4 subkutane Taschen Gewebe </a:t>
            </a:r>
          </a:p>
          <a:p>
            <a:r>
              <a:rPr lang="de-CH" b="0" dirty="0"/>
              <a:t>eingebracht. </a:t>
            </a:r>
          </a:p>
          <a:p>
            <a:r>
              <a:rPr lang="de-CH" b="0" dirty="0"/>
              <a:t>Der Hoden/das Gewebe wurde </a:t>
            </a:r>
          </a:p>
          <a:p>
            <a:r>
              <a:rPr lang="de-CH" b="0" dirty="0"/>
              <a:t>alle 3 Monate per Sonographie </a:t>
            </a:r>
          </a:p>
          <a:p>
            <a:r>
              <a:rPr lang="de-CH" b="0" dirty="0"/>
              <a:t>und Doppler (Durchblutung) </a:t>
            </a:r>
          </a:p>
          <a:p>
            <a:r>
              <a:rPr lang="de-CH" b="0" dirty="0"/>
              <a:t>untersucht. Des Weiteren </a:t>
            </a:r>
          </a:p>
          <a:p>
            <a:r>
              <a:rPr lang="de-CH" b="0" dirty="0"/>
              <a:t>erfolgten Hormonanalysen </a:t>
            </a:r>
          </a:p>
          <a:p>
            <a:r>
              <a:rPr lang="de-CH" b="0" dirty="0"/>
              <a:t>und Spermiogramme.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D37D9D34-600C-A8E8-0AAD-71129DAAD30A}"/>
              </a:ext>
            </a:extLst>
          </p:cNvPr>
          <p:cNvSpPr txBox="1"/>
          <p:nvPr/>
        </p:nvSpPr>
        <p:spPr>
          <a:xfrm>
            <a:off x="4932040" y="6488668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0" dirty="0"/>
              <a:t>Goossens et al., </a:t>
            </a:r>
            <a:r>
              <a:rPr lang="de-CH" sz="1800" b="0" dirty="0" err="1"/>
              <a:t>medRxiv</a:t>
            </a:r>
            <a:r>
              <a:rPr lang="de-CH" sz="1800" b="0" dirty="0"/>
              <a:t>, </a:t>
            </a:r>
            <a:r>
              <a:rPr lang="de-CH" sz="1800" b="0" dirty="0" err="1"/>
              <a:t>preprint</a:t>
            </a:r>
            <a:r>
              <a:rPr lang="de-CH" sz="1800" b="0" dirty="0"/>
              <a:t>. 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536" y="1196752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9719" y="508609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434" y="436046"/>
            <a:ext cx="2339306" cy="70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37D9D34-600C-A8E8-0AAD-71129DAAD30A}"/>
              </a:ext>
            </a:extLst>
          </p:cNvPr>
          <p:cNvSpPr txBox="1"/>
          <p:nvPr/>
        </p:nvSpPr>
        <p:spPr>
          <a:xfrm>
            <a:off x="4932040" y="6488668"/>
            <a:ext cx="502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dirty="0"/>
              <a:t>Goossens et al., </a:t>
            </a:r>
            <a:r>
              <a:rPr lang="de-CH" sz="1600" b="0" dirty="0" err="1"/>
              <a:t>medRxiv</a:t>
            </a:r>
            <a:r>
              <a:rPr lang="de-CH" sz="1600" b="0" dirty="0"/>
              <a:t>, </a:t>
            </a:r>
            <a:r>
              <a:rPr lang="de-CH" sz="1600" b="0" dirty="0" err="1"/>
              <a:t>preprint</a:t>
            </a:r>
            <a:r>
              <a:rPr lang="de-CH" sz="1600" b="0" dirty="0"/>
              <a:t>.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8A560E9-88C0-924F-4F4C-36191C864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82" y="1248402"/>
            <a:ext cx="7778394" cy="513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91126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7826" y="1142126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4359" y="425581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434" y="353057"/>
            <a:ext cx="2339306" cy="709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37D9D34-600C-A8E8-0AAD-71129DAAD30A}"/>
              </a:ext>
            </a:extLst>
          </p:cNvPr>
          <p:cNvSpPr txBox="1"/>
          <p:nvPr/>
        </p:nvSpPr>
        <p:spPr>
          <a:xfrm>
            <a:off x="4932040" y="6488668"/>
            <a:ext cx="502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dirty="0"/>
              <a:t>Goossens et al., </a:t>
            </a:r>
            <a:r>
              <a:rPr lang="de-CH" sz="1600" b="0" dirty="0" err="1"/>
              <a:t>medRxiv</a:t>
            </a:r>
            <a:r>
              <a:rPr lang="de-CH" sz="1600" b="0" dirty="0"/>
              <a:t>, </a:t>
            </a:r>
            <a:r>
              <a:rPr lang="de-CH" sz="1600" b="0" dirty="0" err="1"/>
              <a:t>preprint</a:t>
            </a:r>
            <a:r>
              <a:rPr lang="de-CH" sz="1600" b="0" dirty="0"/>
              <a:t>. 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5CBD7189-D542-C2DA-32F7-E9C22748417E}"/>
              </a:ext>
            </a:extLst>
          </p:cNvPr>
          <p:cNvSpPr txBox="1">
            <a:spLocks/>
          </p:cNvSpPr>
          <p:nvPr/>
        </p:nvSpPr>
        <p:spPr>
          <a:xfrm>
            <a:off x="17257001" y="11139191"/>
            <a:ext cx="1402820" cy="9925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/>
              <a:t>ReproFacts</a:t>
            </a:r>
            <a:r>
              <a:rPr lang="de-DE" spc="195"/>
              <a:t> </a:t>
            </a:r>
            <a:r>
              <a:rPr lang="de-DE" spc="-20"/>
              <a:t>2026</a:t>
            </a:r>
            <a:r>
              <a:rPr lang="de-DE"/>
              <a:t>  |  17.</a:t>
            </a:r>
            <a:r>
              <a:rPr lang="de-DE" spc="50"/>
              <a:t> </a:t>
            </a:r>
            <a:r>
              <a:rPr lang="de-DE"/>
              <a:t>Juli</a:t>
            </a:r>
            <a:r>
              <a:rPr lang="de-DE" spc="55"/>
              <a:t> </a:t>
            </a:r>
            <a:r>
              <a:rPr lang="de-DE" spc="-20"/>
              <a:t>2026</a:t>
            </a:r>
            <a:endParaRPr lang="de-DE" spc="-2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AA9194C-D732-E62F-F78B-160B491ED833}"/>
              </a:ext>
            </a:extLst>
          </p:cNvPr>
          <p:cNvSpPr txBox="1"/>
          <p:nvPr/>
        </p:nvSpPr>
        <p:spPr>
          <a:xfrm>
            <a:off x="18381" y="1319705"/>
            <a:ext cx="35680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b="1" dirty="0"/>
              <a:t>Spermatogenese in den </a:t>
            </a:r>
            <a:r>
              <a:rPr lang="de-CH" sz="2000" b="1" dirty="0" err="1"/>
              <a:t>testikulären</a:t>
            </a:r>
            <a:r>
              <a:rPr lang="de-CH" sz="2000" b="1" dirty="0"/>
              <a:t> Transplantaten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D795FB0-BD9F-CB48-8386-227D19BBE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090" y="2105979"/>
            <a:ext cx="7079613" cy="430430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C967313-DFCD-B257-A2B9-846C2CBBD2C1}"/>
              </a:ext>
            </a:extLst>
          </p:cNvPr>
          <p:cNvSpPr txBox="1"/>
          <p:nvPr/>
        </p:nvSpPr>
        <p:spPr>
          <a:xfrm>
            <a:off x="3436612" y="1343531"/>
            <a:ext cx="4906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2000" b="1" dirty="0"/>
              <a:t>Fibrose in den Transplantaten aus den subkutanen Transplantationen.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5D40F86-D447-C124-7F6C-5F048D2FC379}"/>
              </a:ext>
            </a:extLst>
          </p:cNvPr>
          <p:cNvSpPr txBox="1"/>
          <p:nvPr/>
        </p:nvSpPr>
        <p:spPr>
          <a:xfrm>
            <a:off x="17257002" y="10363662"/>
            <a:ext cx="1816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400" dirty="0"/>
              <a:t>Goossens et al., </a:t>
            </a:r>
            <a:r>
              <a:rPr lang="de-CH" sz="2400" dirty="0" err="1"/>
              <a:t>medRxiv</a:t>
            </a:r>
            <a:r>
              <a:rPr lang="de-CH" sz="2400" dirty="0"/>
              <a:t>, </a:t>
            </a:r>
            <a:r>
              <a:rPr lang="de-CH" sz="2400" dirty="0" err="1"/>
              <a:t>preprint</a:t>
            </a:r>
            <a:r>
              <a:rPr lang="de-CH" sz="2400" dirty="0"/>
              <a:t>.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794B5DF-E6C1-0577-F363-6CD0D014C4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745" y="3995597"/>
            <a:ext cx="2181735" cy="186706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2CA6650-40EE-E045-B0B0-1DB9D16D2E8A}"/>
              </a:ext>
            </a:extLst>
          </p:cNvPr>
          <p:cNvSpPr txBox="1"/>
          <p:nvPr/>
        </p:nvSpPr>
        <p:spPr>
          <a:xfrm>
            <a:off x="7552769" y="2545775"/>
            <a:ext cx="14289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solidFill>
                  <a:srgbClr val="C00000"/>
                </a:solidFill>
              </a:rPr>
              <a:t>Das erste Spermium nach Trans-</a:t>
            </a:r>
            <a:r>
              <a:rPr lang="de-CH" sz="2000" dirty="0" err="1">
                <a:solidFill>
                  <a:srgbClr val="C00000"/>
                </a:solidFill>
              </a:rPr>
              <a:t>plantation</a:t>
            </a:r>
            <a:r>
              <a:rPr lang="de-CH" sz="2000" dirty="0">
                <a:solidFill>
                  <a:srgbClr val="C00000"/>
                </a:solidFill>
              </a:rPr>
              <a:t> von </a:t>
            </a:r>
            <a:r>
              <a:rPr lang="de-CH" sz="2000" dirty="0" err="1">
                <a:solidFill>
                  <a:srgbClr val="C00000"/>
                </a:solidFill>
              </a:rPr>
              <a:t>präpuber-tärem</a:t>
            </a:r>
            <a:r>
              <a:rPr lang="de-CH" sz="2000" dirty="0">
                <a:solidFill>
                  <a:srgbClr val="C00000"/>
                </a:solidFill>
              </a:rPr>
              <a:t> Hodengewebe!</a:t>
            </a:r>
          </a:p>
        </p:txBody>
      </p:sp>
    </p:spTree>
    <p:extLst>
      <p:ext uri="{BB962C8B-B14F-4D97-AF65-F5344CB8AC3E}">
        <p14:creationId xmlns:p14="http://schemas.microsoft.com/office/powerpoint/2010/main" val="1796863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A70F7876-201E-AB40-85B4-047EB3771DBF}"/>
              </a:ext>
            </a:extLst>
          </p:cNvPr>
          <p:cNvSpPr txBox="1">
            <a:spLocks/>
          </p:cNvSpPr>
          <p:nvPr/>
        </p:nvSpPr>
        <p:spPr>
          <a:xfrm>
            <a:off x="251520" y="1484784"/>
            <a:ext cx="8641655" cy="7434327"/>
          </a:xfrm>
          <a:prstGeom prst="rect">
            <a:avLst/>
          </a:prstGeom>
        </p:spPr>
        <p:txBody>
          <a:bodyPr/>
          <a:lstStyle>
            <a:lvl1pPr marL="195263" indent="-1952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263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906463" indent="-1397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241425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576388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0335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4907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9479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051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b="1" kern="0" dirty="0"/>
              <a:t>Es scheint zu funktionieren!!</a:t>
            </a:r>
          </a:p>
          <a:p>
            <a:endParaRPr lang="de-DE" sz="1200" b="1" kern="0" dirty="0"/>
          </a:p>
          <a:p>
            <a:r>
              <a:rPr lang="de-DE" b="1" kern="0" dirty="0"/>
              <a:t>Und das, obwohl das Gewebe suboptimal war (nur sehr wenige </a:t>
            </a:r>
            <a:r>
              <a:rPr lang="de-DE" b="1" kern="0" dirty="0" err="1"/>
              <a:t>Spermatogonien</a:t>
            </a:r>
            <a:r>
              <a:rPr lang="de-DE" b="1" kern="0" dirty="0"/>
              <a:t>). </a:t>
            </a:r>
          </a:p>
          <a:p>
            <a:r>
              <a:rPr lang="de-DE" b="1" kern="0" dirty="0"/>
              <a:t>Es ist offensichtlich wie bei dem </a:t>
            </a:r>
            <a:r>
              <a:rPr lang="de-DE" b="1" kern="0" dirty="0" err="1"/>
              <a:t>Ovargewebe</a:t>
            </a:r>
            <a:r>
              <a:rPr lang="de-DE" b="1" kern="0" dirty="0"/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0" kern="0" dirty="0"/>
              <a:t>Es funktioniert nur bei einer Transplantation in das </a:t>
            </a:r>
            <a:r>
              <a:rPr lang="de-DE" b="0" kern="0" dirty="0" err="1"/>
              <a:t>Gonadengewebe</a:t>
            </a:r>
            <a:r>
              <a:rPr lang="de-DE" b="0" kern="0" dirty="0"/>
              <a:t>, nicht aber in eine subkutane Tasche.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0" kern="0" dirty="0"/>
              <a:t>Es dauert mehrere Monate, bis der Gewebe aktiv ist.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DE" b="0" kern="0" dirty="0"/>
              <a:t>Scheinbar ist eine Transplantation eines Gewebeverbands besser als nur von </a:t>
            </a:r>
            <a:r>
              <a:rPr lang="de-DE" b="0" kern="0" dirty="0" err="1"/>
              <a:t>Spermatogonien</a:t>
            </a:r>
            <a:r>
              <a:rPr lang="de-DE" b="0" kern="0" dirty="0"/>
              <a:t>.  </a:t>
            </a:r>
          </a:p>
          <a:p>
            <a:pPr lvl="8"/>
            <a:endParaRPr lang="de-DE" sz="1200" b="0" kern="0" dirty="0"/>
          </a:p>
          <a:p>
            <a:pPr marL="0" indent="0">
              <a:buNone/>
            </a:pPr>
            <a:r>
              <a:rPr lang="de-DE" kern="0" dirty="0"/>
              <a:t>Jetzt fehlt aber noch die 1. Geburt……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2.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E878B85-0B01-9DCD-F62D-91A87F72A144}"/>
              </a:ext>
            </a:extLst>
          </p:cNvPr>
          <p:cNvSpPr txBox="1"/>
          <p:nvPr/>
        </p:nvSpPr>
        <p:spPr>
          <a:xfrm>
            <a:off x="1259632" y="1844824"/>
            <a:ext cx="6480720" cy="4209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</a:pPr>
            <a:r>
              <a:rPr lang="de-DE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Ist ein </a:t>
            </a:r>
            <a:r>
              <a:rPr lang="de-DE" sz="32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Lutealphasensupport</a:t>
            </a:r>
            <a:r>
              <a:rPr lang="de-DE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(LPS) im natürlichen Zyklus bei „älteren“ Frauen und solchen mit einer niedrigen </a:t>
            </a:r>
            <a:r>
              <a:rPr lang="de-DE" sz="32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Ovarreserve</a:t>
            </a:r>
            <a:r>
              <a:rPr lang="de-DE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mit höheren </a:t>
            </a:r>
            <a:r>
              <a:rPr lang="de-DE" sz="32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Erfolschancen</a:t>
            </a:r>
            <a:r>
              <a:rPr lang="de-DE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assoziiert?</a:t>
            </a:r>
          </a:p>
          <a:p>
            <a:pPr algn="ctr">
              <a:lnSpc>
                <a:spcPct val="150000"/>
              </a:lnSpc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(ESHRE 2026, 0-096, Johansen-S, Dänemark) </a:t>
            </a:r>
          </a:p>
        </p:txBody>
      </p:sp>
    </p:spTree>
    <p:extLst>
      <p:ext uri="{BB962C8B-B14F-4D97-AF65-F5344CB8AC3E}">
        <p14:creationId xmlns:p14="http://schemas.microsoft.com/office/powerpoint/2010/main" val="282913385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33819F7-9A20-1A2C-3A47-8BAB7A6368F4}"/>
              </a:ext>
            </a:extLst>
          </p:cNvPr>
          <p:cNvSpPr txBox="1"/>
          <p:nvPr/>
        </p:nvSpPr>
        <p:spPr>
          <a:xfrm>
            <a:off x="539775" y="1874554"/>
            <a:ext cx="8208912" cy="4362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Das Thema ist lange bekannt, aber immer noch aktuell.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Die Aktualität beruht weniger auf fehlender Evidenz, sondern auf der Unsicherheit der Patientinnen, neuen Informationen im Internet und die Sorge, irgendetwas falsch zu machen (</a:t>
            </a:r>
            <a:r>
              <a:rPr lang="de-DE" b="0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„es lag bestimmt an einem Hormonmangel in der </a:t>
            </a:r>
            <a:r>
              <a:rPr lang="de-DE" b="0" i="1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Lutealphase</a:t>
            </a:r>
            <a:r>
              <a:rPr lang="de-DE" b="0" i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“).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dirty="0">
                <a:solidFill>
                  <a:srgbClr val="C00000"/>
                </a:solidFill>
                <a:latin typeface="+mn-lt"/>
              </a:rPr>
              <a:t>Und: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Gilt die bisher vorliegende Evidenz, dass es keinen </a:t>
            </a:r>
            <a:r>
              <a:rPr lang="de-DE" b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Lutealphasensupport</a:t>
            </a: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im natürlichen Zyklus braucht, auch für Frauen im höheren Alter und mit einer geringen </a:t>
            </a:r>
            <a:r>
              <a:rPr lang="de-DE" b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Ovarreserve</a:t>
            </a: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5488062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rafik 37">
            <a:extLst>
              <a:ext uri="{FF2B5EF4-FFF2-40B4-BE49-F238E27FC236}">
                <a16:creationId xmlns:a16="http://schemas.microsoft.com/office/drawing/2014/main" id="{C109BA49-82BA-7548-CDE8-F54731F11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76" y="0"/>
            <a:ext cx="9147376" cy="6858000"/>
          </a:xfrm>
          <a:prstGeom prst="rect">
            <a:avLst/>
          </a:prstGeom>
        </p:spPr>
      </p:pic>
      <p:sp>
        <p:nvSpPr>
          <p:cNvPr id="39" name="Ellipse 38">
            <a:extLst>
              <a:ext uri="{FF2B5EF4-FFF2-40B4-BE49-F238E27FC236}">
                <a16:creationId xmlns:a16="http://schemas.microsoft.com/office/drawing/2014/main" id="{37F138DF-CFA6-15AB-C733-91D488E36B66}"/>
              </a:ext>
            </a:extLst>
          </p:cNvPr>
          <p:cNvSpPr/>
          <p:nvPr/>
        </p:nvSpPr>
        <p:spPr bwMode="auto">
          <a:xfrm>
            <a:off x="5981232" y="188640"/>
            <a:ext cx="3162768" cy="122413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1935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FE74898-1E78-E6F3-197B-8B17D43C3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42"/>
            <a:ext cx="9144000" cy="6853382"/>
          </a:xfrm>
          <a:prstGeom prst="rect">
            <a:avLst/>
          </a:prstGeom>
        </p:spPr>
      </p:pic>
      <p:sp>
        <p:nvSpPr>
          <p:cNvPr id="4" name="Ellipse 3">
            <a:extLst>
              <a:ext uri="{FF2B5EF4-FFF2-40B4-BE49-F238E27FC236}">
                <a16:creationId xmlns:a16="http://schemas.microsoft.com/office/drawing/2014/main" id="{4B80565D-E506-B242-6BA6-5CDD3DF22F4F}"/>
              </a:ext>
            </a:extLst>
          </p:cNvPr>
          <p:cNvSpPr/>
          <p:nvPr/>
        </p:nvSpPr>
        <p:spPr bwMode="auto">
          <a:xfrm>
            <a:off x="5981232" y="188640"/>
            <a:ext cx="3162768" cy="1224136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6264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536" y="1171729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20712"/>
            <a:ext cx="2771768" cy="83153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A1180C9E-6CEE-17B9-D901-CACD7F262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08" y="1268759"/>
            <a:ext cx="7380952" cy="5186953"/>
          </a:xfrm>
          <a:prstGeom prst="rect">
            <a:avLst/>
          </a:prstGeom>
        </p:spPr>
      </p:pic>
      <p:sp>
        <p:nvSpPr>
          <p:cNvPr id="5" name="Textfeld 9">
            <a:extLst>
              <a:ext uri="{FF2B5EF4-FFF2-40B4-BE49-F238E27FC236}">
                <a16:creationId xmlns:a16="http://schemas.microsoft.com/office/drawing/2014/main" id="{2EB88EE7-78E6-C020-F5E0-43EEC957D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392" y="320712"/>
            <a:ext cx="652760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 – Modell: IVF, natürlicher Auftauzyklus, mit HCG-Trigger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F2DD7B7-4B0A-0469-67ED-FBE92BD2BA4C}"/>
              </a:ext>
            </a:extLst>
          </p:cNvPr>
          <p:cNvSpPr txBox="1"/>
          <p:nvPr/>
        </p:nvSpPr>
        <p:spPr>
          <a:xfrm>
            <a:off x="6084168" y="4916829"/>
            <a:ext cx="2952328" cy="15388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CH" sz="2000" dirty="0"/>
              <a:t>Metaanalyse </a:t>
            </a:r>
            <a:r>
              <a:rPr lang="de-CH" sz="1400" dirty="0"/>
              <a:t>(</a:t>
            </a:r>
            <a:r>
              <a:rPr lang="de-CH" sz="1400" dirty="0" err="1"/>
              <a:t>Engesgaard</a:t>
            </a:r>
            <a:r>
              <a:rPr lang="de-CH" sz="1400" dirty="0"/>
              <a:t> et al., RBM inline 2026): </a:t>
            </a:r>
          </a:p>
          <a:p>
            <a:r>
              <a:rPr lang="de-CH" sz="2000" dirty="0"/>
              <a:t>Ein LPS erhöht verbessert pauschal nicht die Erfolgsraten! </a:t>
            </a:r>
          </a:p>
        </p:txBody>
      </p:sp>
    </p:spTree>
    <p:extLst>
      <p:ext uri="{BB962C8B-B14F-4D97-AF65-F5344CB8AC3E}">
        <p14:creationId xmlns:p14="http://schemas.microsoft.com/office/powerpoint/2010/main" val="77035243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10DDF8F-DF78-6A92-A5CF-0A5733A98E97}"/>
              </a:ext>
            </a:extLst>
          </p:cNvPr>
          <p:cNvSpPr txBox="1"/>
          <p:nvPr/>
        </p:nvSpPr>
        <p:spPr>
          <a:xfrm>
            <a:off x="611188" y="1740851"/>
            <a:ext cx="8388796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Multicenter-RCT</a:t>
            </a: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, 602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Blastozystentransfers</a:t>
            </a: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, Alter der Frauen 18-41 Jahre, 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Auftauzyklen im natürlichen Zyklus mit HCG-Trigger. </a:t>
            </a:r>
          </a:p>
          <a:p>
            <a:pPr>
              <a:lnSpc>
                <a:spcPts val="27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Randomisiert für: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Vaginal appliziertes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mikronisiertes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Progesteron 3x tgl. 100mg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versus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kein LPS.</a:t>
            </a:r>
          </a:p>
          <a:p>
            <a:pPr>
              <a:lnSpc>
                <a:spcPts val="2700"/>
              </a:lnSpc>
              <a:spcBef>
                <a:spcPts val="1200"/>
              </a:spcBef>
              <a:spcAft>
                <a:spcPts val="1200"/>
              </a:spcAft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Subgruppenanalyse: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Alter &lt; 37J vs. ≥ 37J.     AMH &lt; 6.3 vs. ≥ 6.3 pmol/L.  </a:t>
            </a:r>
          </a:p>
        </p:txBody>
      </p:sp>
    </p:spTree>
    <p:extLst>
      <p:ext uri="{BB962C8B-B14F-4D97-AF65-F5344CB8AC3E}">
        <p14:creationId xmlns:p14="http://schemas.microsoft.com/office/powerpoint/2010/main" val="251290500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352867"/>
            <a:ext cx="5111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– Effekte des Alters 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F95085F1-0A55-9D7B-82A5-C278FB4E00D9}"/>
              </a:ext>
            </a:extLst>
          </p:cNvPr>
          <p:cNvGraphicFramePr>
            <a:graphicFrameLocks noGrp="1"/>
          </p:cNvGraphicFramePr>
          <p:nvPr/>
        </p:nvGraphicFramePr>
        <p:xfrm>
          <a:off x="521816" y="2101362"/>
          <a:ext cx="7885113" cy="232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371">
                  <a:extLst>
                    <a:ext uri="{9D8B030D-6E8A-4147-A177-3AD203B41FA5}">
                      <a16:colId xmlns:a16="http://schemas.microsoft.com/office/drawing/2014/main" val="1382791037"/>
                    </a:ext>
                  </a:extLst>
                </a:gridCol>
                <a:gridCol w="2628371">
                  <a:extLst>
                    <a:ext uri="{9D8B030D-6E8A-4147-A177-3AD203B41FA5}">
                      <a16:colId xmlns:a16="http://schemas.microsoft.com/office/drawing/2014/main" val="3116481632"/>
                    </a:ext>
                  </a:extLst>
                </a:gridCol>
                <a:gridCol w="2628371">
                  <a:extLst>
                    <a:ext uri="{9D8B030D-6E8A-4147-A177-3AD203B41FA5}">
                      <a16:colId xmlns:a16="http://schemas.microsoft.com/office/drawing/2014/main" val="440264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Alter &lt;37J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Alter ≥37J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2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5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b="1" dirty="0"/>
                        <a:t>Lebendgeburtenrate </a:t>
                      </a:r>
                    </a:p>
                    <a:p>
                      <a:r>
                        <a:rPr lang="de-CH" sz="2000" dirty="0"/>
                        <a:t>mit vs. ohne LPS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/>
                        <a:t>35.7% vs. 36.3% 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de-CH" b="1" dirty="0" err="1">
                          <a:solidFill>
                            <a:srgbClr val="C00000"/>
                          </a:solidFill>
                        </a:rPr>
                        <a:t>n.s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(RD: -0.6%, 95% CI: -13.0 – 11.7)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/>
                        <a:t>29.2% vs. 21.9% 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de-CH" b="1" dirty="0" err="1">
                          <a:solidFill>
                            <a:srgbClr val="C00000"/>
                          </a:solidFill>
                        </a:rPr>
                        <a:t>n.s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.)</a:t>
                      </a:r>
                    </a:p>
                    <a:p>
                      <a:r>
                        <a:rPr lang="de-CH" dirty="0"/>
                        <a:t>(RD: 7.2%, 95% CI: -12.7 – 26.5)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77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b="1" dirty="0"/>
                        <a:t>Fehlgeburtenrate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/>
                        <a:t>mit vs. ohne LPS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Kein Unterschied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Kein Unterschied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143615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31A0296C-8D03-E40B-D6B4-2FD1CF003BC3}"/>
              </a:ext>
            </a:extLst>
          </p:cNvPr>
          <p:cNvSpPr txBox="1"/>
          <p:nvPr/>
        </p:nvSpPr>
        <p:spPr>
          <a:xfrm>
            <a:off x="521816" y="4372386"/>
            <a:ext cx="8082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RD: Risk </a:t>
            </a:r>
            <a:r>
              <a:rPr lang="de-CH" sz="2000" b="0" dirty="0" err="1"/>
              <a:t>difference</a:t>
            </a:r>
            <a:r>
              <a:rPr lang="de-CH" sz="2000" b="0" dirty="0"/>
              <a:t>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583393E-CA59-A4F8-A4CC-B6CE5E70C121}"/>
              </a:ext>
            </a:extLst>
          </p:cNvPr>
          <p:cNvSpPr txBox="1"/>
          <p:nvPr/>
        </p:nvSpPr>
        <p:spPr>
          <a:xfrm>
            <a:off x="458551" y="5116488"/>
            <a:ext cx="83713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Bei Frauen </a:t>
            </a:r>
            <a:r>
              <a:rPr lang="de-CH" dirty="0">
                <a:solidFill>
                  <a:srgbClr val="C00000"/>
                </a:solidFill>
              </a:rPr>
              <a:t>≥ 37J </a:t>
            </a:r>
            <a:r>
              <a:rPr lang="de-CH" dirty="0"/>
              <a:t>ist die Erfolgsrate </a:t>
            </a:r>
            <a:r>
              <a:rPr lang="de-CH" dirty="0">
                <a:solidFill>
                  <a:srgbClr val="C00000"/>
                </a:solidFill>
              </a:rPr>
              <a:t>mit einer LPS höher</a:t>
            </a:r>
            <a:r>
              <a:rPr lang="de-CH" dirty="0"/>
              <a:t>, der Unterschied ist aber </a:t>
            </a:r>
            <a:r>
              <a:rPr lang="de-CH" dirty="0">
                <a:solidFill>
                  <a:srgbClr val="C00000"/>
                </a:solidFill>
              </a:rPr>
              <a:t>nicht signifikant. </a:t>
            </a:r>
          </a:p>
        </p:txBody>
      </p:sp>
    </p:spTree>
    <p:extLst>
      <p:ext uri="{BB962C8B-B14F-4D97-AF65-F5344CB8AC3E}">
        <p14:creationId xmlns:p14="http://schemas.microsoft.com/office/powerpoint/2010/main" val="100136242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88472" y="1191324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8944"/>
            <a:ext cx="2339851" cy="70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25B31B1-38DD-FE9A-2C22-AED15A1CE337}"/>
              </a:ext>
            </a:extLst>
          </p:cNvPr>
          <p:cNvSpPr txBox="1"/>
          <p:nvPr/>
        </p:nvSpPr>
        <p:spPr>
          <a:xfrm>
            <a:off x="388472" y="6488668"/>
            <a:ext cx="4752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0" dirty="0"/>
              <a:t>Johansen et al., 0-096,  ESHRE 2026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1D4377E-B636-59F1-E623-70B51E637D8A}"/>
              </a:ext>
            </a:extLst>
          </p:cNvPr>
          <p:cNvSpPr txBox="1"/>
          <p:nvPr/>
        </p:nvSpPr>
        <p:spPr>
          <a:xfrm>
            <a:off x="282841" y="5407382"/>
            <a:ext cx="8861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Effekte im Gesamtkollektiv (n= 602) mit Konfidenzintervallen (grau): </a:t>
            </a:r>
          </a:p>
          <a:p>
            <a:r>
              <a:rPr lang="de-CH" sz="2000" dirty="0"/>
              <a:t>Eine LPS scheint fast keinen Effekt zu haben (= RD ist in allen Altersgruppen fast gleich).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34223EC5-AC43-F856-6235-B8CF3F237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285988"/>
            <a:ext cx="7085714" cy="4084188"/>
          </a:xfrm>
          <a:prstGeom prst="rect">
            <a:avLst/>
          </a:prstGeom>
        </p:spPr>
      </p:pic>
      <p:sp>
        <p:nvSpPr>
          <p:cNvPr id="3" name="Textfeld 9">
            <a:extLst>
              <a:ext uri="{FF2B5EF4-FFF2-40B4-BE49-F238E27FC236}">
                <a16:creationId xmlns:a16="http://schemas.microsoft.com/office/drawing/2014/main" id="{D3F78B32-59D8-D329-7838-7314DBC17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294675"/>
            <a:ext cx="496855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28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– Effekte des Alters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FC42F32-EE34-CEAA-4943-09196B534A2F}"/>
              </a:ext>
            </a:extLst>
          </p:cNvPr>
          <p:cNvSpPr txBox="1"/>
          <p:nvPr/>
        </p:nvSpPr>
        <p:spPr>
          <a:xfrm>
            <a:off x="6516216" y="4293096"/>
            <a:ext cx="1116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Alter</a:t>
            </a:r>
          </a:p>
        </p:txBody>
      </p:sp>
    </p:spTree>
    <p:extLst>
      <p:ext uri="{BB962C8B-B14F-4D97-AF65-F5344CB8AC3E}">
        <p14:creationId xmlns:p14="http://schemas.microsoft.com/office/powerpoint/2010/main" val="2281274929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75" y="343723"/>
            <a:ext cx="540032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– Effekte der AMH-Konzentration 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FCE113DD-3E9D-2A1F-A8E7-ABA6264C6D2C}"/>
              </a:ext>
            </a:extLst>
          </p:cNvPr>
          <p:cNvGraphicFramePr>
            <a:graphicFrameLocks noGrp="1"/>
          </p:cNvGraphicFramePr>
          <p:nvPr/>
        </p:nvGraphicFramePr>
        <p:xfrm>
          <a:off x="629443" y="1866632"/>
          <a:ext cx="7885113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371">
                  <a:extLst>
                    <a:ext uri="{9D8B030D-6E8A-4147-A177-3AD203B41FA5}">
                      <a16:colId xmlns:a16="http://schemas.microsoft.com/office/drawing/2014/main" val="1382791037"/>
                    </a:ext>
                  </a:extLst>
                </a:gridCol>
                <a:gridCol w="2628371">
                  <a:extLst>
                    <a:ext uri="{9D8B030D-6E8A-4147-A177-3AD203B41FA5}">
                      <a16:colId xmlns:a16="http://schemas.microsoft.com/office/drawing/2014/main" val="3116481632"/>
                    </a:ext>
                  </a:extLst>
                </a:gridCol>
                <a:gridCol w="2628371">
                  <a:extLst>
                    <a:ext uri="{9D8B030D-6E8A-4147-A177-3AD203B41FA5}">
                      <a16:colId xmlns:a16="http://schemas.microsoft.com/office/drawing/2014/main" val="440264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AMH ≥ 6.3pmol/L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AMH &lt; 6.3pmol/L</a:t>
                      </a:r>
                    </a:p>
                  </a:txBody>
                  <a:tcPr>
                    <a:solidFill>
                      <a:srgbClr val="0080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2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dirty="0"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552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CH" b="1" dirty="0"/>
                        <a:t>Lebendgeburtenrate </a:t>
                      </a:r>
                    </a:p>
                    <a:p>
                      <a:r>
                        <a:rPr lang="de-CH" sz="2000" dirty="0"/>
                        <a:t>mit vs. ohne LPS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/>
                        <a:t>34.7% vs. 31.6% 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de-CH" b="1" dirty="0" err="1">
                          <a:solidFill>
                            <a:srgbClr val="C00000"/>
                          </a:solidFill>
                        </a:rPr>
                        <a:t>n.s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(RD: 3.1%, 95% CI: -8.5 – 14.5)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b="1" dirty="0"/>
                        <a:t>20.7% vs. 44.4% 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de-CH" b="1" dirty="0" err="1">
                          <a:solidFill>
                            <a:srgbClr val="C00000"/>
                          </a:solidFill>
                        </a:rPr>
                        <a:t>n.s</a:t>
                      </a:r>
                      <a:r>
                        <a:rPr lang="de-CH" b="1" dirty="0">
                          <a:solidFill>
                            <a:srgbClr val="C00000"/>
                          </a:solidFill>
                        </a:rPr>
                        <a:t>.)</a:t>
                      </a:r>
                    </a:p>
                    <a:p>
                      <a:r>
                        <a:rPr lang="de-CH" dirty="0"/>
                        <a:t>(RD: -23.8%, 95% CI: -56.4 – 13.8)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778697"/>
                  </a:ext>
                </a:extLst>
              </a:tr>
              <a:tr h="3385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b="1" dirty="0"/>
                        <a:t>Fehlgeburtenrate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2000" dirty="0"/>
                        <a:t>mit vs. ohne LPS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Kein Unterschied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CH" dirty="0"/>
                        <a:t>Niedriger mit LPS (9.6%), aber nicht signifikant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143615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31A0296C-8D03-E40B-D6B4-2FD1CF003BC3}"/>
              </a:ext>
            </a:extLst>
          </p:cNvPr>
          <p:cNvSpPr txBox="1"/>
          <p:nvPr/>
        </p:nvSpPr>
        <p:spPr>
          <a:xfrm>
            <a:off x="539775" y="4437112"/>
            <a:ext cx="8208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RD: Risk </a:t>
            </a:r>
            <a:r>
              <a:rPr lang="de-CH" sz="2000" b="0" dirty="0" err="1"/>
              <a:t>difference</a:t>
            </a:r>
            <a:endParaRPr lang="de-CH" sz="2000" b="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5AF7466-5818-8957-B7FA-AF4B85CB52E9}"/>
              </a:ext>
            </a:extLst>
          </p:cNvPr>
          <p:cNvSpPr txBox="1"/>
          <p:nvPr/>
        </p:nvSpPr>
        <p:spPr>
          <a:xfrm>
            <a:off x="458551" y="5085184"/>
            <a:ext cx="8371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Bei Frauen </a:t>
            </a:r>
            <a:r>
              <a:rPr lang="de-CH" dirty="0">
                <a:solidFill>
                  <a:srgbClr val="C00000"/>
                </a:solidFill>
              </a:rPr>
              <a:t>mit AMH &lt;6.3pmol/L </a:t>
            </a:r>
            <a:r>
              <a:rPr lang="de-CH" dirty="0"/>
              <a:t>ist die </a:t>
            </a:r>
            <a:r>
              <a:rPr lang="de-CH" dirty="0">
                <a:solidFill>
                  <a:srgbClr val="C00000"/>
                </a:solidFill>
              </a:rPr>
              <a:t>Erfolgsrate mit einer LPS</a:t>
            </a:r>
            <a:r>
              <a:rPr lang="de-CH" dirty="0"/>
              <a:t> </a:t>
            </a:r>
            <a:r>
              <a:rPr lang="de-CH" dirty="0">
                <a:solidFill>
                  <a:srgbClr val="C00000"/>
                </a:solidFill>
              </a:rPr>
              <a:t>niedriger</a:t>
            </a:r>
            <a:r>
              <a:rPr lang="de-CH" dirty="0"/>
              <a:t>, der Unterschied ist aber </a:t>
            </a:r>
            <a:r>
              <a:rPr lang="de-CH" dirty="0">
                <a:solidFill>
                  <a:srgbClr val="C00000"/>
                </a:solidFill>
              </a:rPr>
              <a:t>nicht signifikant. </a:t>
            </a:r>
          </a:p>
        </p:txBody>
      </p:sp>
    </p:spTree>
    <p:extLst>
      <p:ext uri="{BB962C8B-B14F-4D97-AF65-F5344CB8AC3E}">
        <p14:creationId xmlns:p14="http://schemas.microsoft.com/office/powerpoint/2010/main" val="367324134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88472" y="1191324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136" y="277184"/>
            <a:ext cx="518457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28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– Effekte der AMH-Konzentration 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18944"/>
            <a:ext cx="2339851" cy="709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2A3E527-B9C7-DA37-FAAF-BA42856B3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316347"/>
            <a:ext cx="7190476" cy="398486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25B31B1-38DD-FE9A-2C22-AED15A1CE337}"/>
              </a:ext>
            </a:extLst>
          </p:cNvPr>
          <p:cNvSpPr txBox="1"/>
          <p:nvPr/>
        </p:nvSpPr>
        <p:spPr>
          <a:xfrm>
            <a:off x="388472" y="6488668"/>
            <a:ext cx="4752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0" dirty="0"/>
              <a:t>Johansen et al., 0-096,  ESHRE 2026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1D4377E-B636-59F1-E623-70B51E637D8A}"/>
              </a:ext>
            </a:extLst>
          </p:cNvPr>
          <p:cNvSpPr txBox="1"/>
          <p:nvPr/>
        </p:nvSpPr>
        <p:spPr>
          <a:xfrm>
            <a:off x="119167" y="5422269"/>
            <a:ext cx="9036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Effekte im Gesamtkollektiv (n= 602) mit Konfidenzintervallen (grau): </a:t>
            </a:r>
          </a:p>
          <a:p>
            <a:r>
              <a:rPr lang="de-CH" sz="2000" dirty="0"/>
              <a:t>Der pos. Effekt eines LPS scheint bei einer hohen AMH-Konz. grösser zu sein (= RD ist geringer bei hohem AMH), dies ist aber nicht signifikant.   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D2D1A09-A2E2-DEC2-10C4-01738917F81B}"/>
              </a:ext>
            </a:extLst>
          </p:cNvPr>
          <p:cNvSpPr txBox="1"/>
          <p:nvPr/>
        </p:nvSpPr>
        <p:spPr>
          <a:xfrm>
            <a:off x="6300192" y="4293096"/>
            <a:ext cx="1116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AMH</a:t>
            </a:r>
          </a:p>
        </p:txBody>
      </p:sp>
    </p:spTree>
    <p:extLst>
      <p:ext uri="{BB962C8B-B14F-4D97-AF65-F5344CB8AC3E}">
        <p14:creationId xmlns:p14="http://schemas.microsoft.com/office/powerpoint/2010/main" val="184445451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25419649-9651-0D2E-D0BC-00EB32D9347D}"/>
              </a:ext>
            </a:extLst>
          </p:cNvPr>
          <p:cNvSpPr txBox="1"/>
          <p:nvPr/>
        </p:nvSpPr>
        <p:spPr>
          <a:xfrm>
            <a:off x="402793" y="1900243"/>
            <a:ext cx="7771107" cy="2224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DE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Ein </a:t>
            </a:r>
            <a:r>
              <a:rPr lang="de-DE" sz="2200" b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Lutealphasensupport</a:t>
            </a:r>
            <a:r>
              <a:rPr lang="de-DE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erhöht nicht signifikant die Erfolgsrate im natürlichen Zyklus bei einem </a:t>
            </a:r>
            <a:r>
              <a:rPr lang="de-DE" sz="2200" b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Blastozystentransfer</a:t>
            </a:r>
            <a:r>
              <a:rPr lang="de-DE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– auch nicht bei „älteren“ Frauen und auch nicht bei Frauen mit einer niedrigen </a:t>
            </a:r>
            <a:r>
              <a:rPr lang="de-DE" sz="2200" b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Ovarreserve</a:t>
            </a:r>
            <a:r>
              <a:rPr lang="de-DE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.  </a:t>
            </a:r>
          </a:p>
          <a:p>
            <a:pPr>
              <a:lnSpc>
                <a:spcPts val="2700"/>
              </a:lnSpc>
              <a:spcAft>
                <a:spcPts val="600"/>
              </a:spcAft>
            </a:pPr>
            <a:r>
              <a:rPr lang="de-DE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Es kann angenommen werden, dass dies für jeden natürlichen Zyklus gilt.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B3EE6E7-E173-C004-FDAA-019ED4DF3341}"/>
              </a:ext>
            </a:extLst>
          </p:cNvPr>
          <p:cNvSpPr txBox="1"/>
          <p:nvPr/>
        </p:nvSpPr>
        <p:spPr>
          <a:xfrm>
            <a:off x="402793" y="4437112"/>
            <a:ext cx="8353368" cy="1454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DE" sz="2200" dirty="0">
                <a:solidFill>
                  <a:srgbClr val="C00000"/>
                </a:solidFill>
                <a:latin typeface="+mn-lt"/>
              </a:rPr>
              <a:t>Und nun?</a:t>
            </a:r>
          </a:p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DE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Lassen wir den LPS weg? </a:t>
            </a:r>
          </a:p>
          <a:p>
            <a:pPr>
              <a:lnSpc>
                <a:spcPts val="2700"/>
              </a:lnSpc>
              <a:spcAft>
                <a:spcPts val="0"/>
              </a:spcAft>
            </a:pPr>
            <a:r>
              <a:rPr lang="de-DE" sz="2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Oder geben wir ihn doch, um uns die Diskussionen mit den Patientinnen zu sparen?  </a:t>
            </a:r>
          </a:p>
        </p:txBody>
      </p:sp>
    </p:spTree>
    <p:extLst>
      <p:ext uri="{BB962C8B-B14F-4D97-AF65-F5344CB8AC3E}">
        <p14:creationId xmlns:p14="http://schemas.microsoft.com/office/powerpoint/2010/main" val="34294428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3.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9DEA88F-6114-2AF0-5CC9-9A71168DF033}"/>
              </a:ext>
            </a:extLst>
          </p:cNvPr>
          <p:cNvSpPr txBox="1"/>
          <p:nvPr/>
        </p:nvSpPr>
        <p:spPr>
          <a:xfrm>
            <a:off x="1331913" y="2350115"/>
            <a:ext cx="6390456" cy="2311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4000"/>
              </a:lnSpc>
              <a:spcAft>
                <a:spcPts val="1200"/>
              </a:spcAft>
            </a:pPr>
            <a:r>
              <a:rPr lang="de-DE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Vaginale Sklerosierung von </a:t>
            </a:r>
            <a:r>
              <a:rPr lang="de-DE" sz="320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Endometriosezysten</a:t>
            </a:r>
            <a:endParaRPr lang="de-DE" sz="32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ESHRE 2026, </a:t>
            </a:r>
            <a:r>
              <a:rPr lang="en-US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O-039, </a:t>
            </a: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Hamdan &amp; Pow, Kuala Lumpur Malaysia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FDB8D12-7838-04C3-3E30-E61236EEF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70" y="1412875"/>
            <a:ext cx="8637205" cy="513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lnSpc>
                <a:spcPct val="150000"/>
              </a:lnSpc>
              <a:spcAft>
                <a:spcPts val="0"/>
              </a:spcAft>
            </a:pPr>
            <a:r>
              <a:rPr lang="de-CH" altLang="de-DE" sz="2000" dirty="0"/>
              <a:t>ESHRE-Guideline Kap. III:</a:t>
            </a:r>
          </a:p>
          <a:p>
            <a:pPr>
              <a:lnSpc>
                <a:spcPts val="3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CH" altLang="de-DE" sz="2000" b="0" dirty="0"/>
              <a:t>Bei dem V.a. eine Endometriose und einer Sterilität kann eine </a:t>
            </a:r>
            <a:r>
              <a:rPr lang="de-CH" altLang="de-DE" sz="2000" dirty="0"/>
              <a:t>laparoskopische Behandlung </a:t>
            </a:r>
            <a:r>
              <a:rPr lang="de-CH" altLang="de-DE" sz="2000" b="0" dirty="0"/>
              <a:t>der Endometriose (Stadium I/II) die </a:t>
            </a:r>
            <a:r>
              <a:rPr lang="de-CH" altLang="de-DE" sz="2000" dirty="0"/>
              <a:t>Chance auf eine Spontankonzeption verbessern </a:t>
            </a:r>
            <a:r>
              <a:rPr lang="de-CH" altLang="de-DE" sz="2000" b="0" dirty="0"/>
              <a:t>(z.B. durch eine Besserung der Tubenfunktion).</a:t>
            </a:r>
          </a:p>
          <a:p>
            <a:pPr>
              <a:lnSpc>
                <a:spcPts val="3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CH" altLang="de-DE" sz="2000" b="0" dirty="0"/>
              <a:t>Eine </a:t>
            </a:r>
            <a:r>
              <a:rPr lang="de-CH" altLang="de-DE" sz="2000" dirty="0"/>
              <a:t>laparoskopische Behandlung verbessert aber nicht die Erfolgschance einer IVF-Therapie</a:t>
            </a:r>
            <a:r>
              <a:rPr lang="de-CH" altLang="de-DE" sz="2000" b="0" dirty="0"/>
              <a:t>. </a:t>
            </a:r>
          </a:p>
          <a:p>
            <a:pPr>
              <a:lnSpc>
                <a:spcPts val="3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CH" altLang="de-DE" sz="2000" b="0" dirty="0"/>
              <a:t>Die Entfernung tief-infiltrierender Endometriose erhöht nicht die Schwangerschaftsrate und dient «nur» der Verbesserung der </a:t>
            </a:r>
            <a:r>
              <a:rPr lang="de-CH" altLang="de-DE" sz="2000" b="0" dirty="0" err="1"/>
              <a:t>Symtomatik</a:t>
            </a:r>
            <a:r>
              <a:rPr lang="de-CH" altLang="de-DE" sz="2000" b="0" dirty="0"/>
              <a:t>.</a:t>
            </a:r>
          </a:p>
          <a:p>
            <a:pPr>
              <a:lnSpc>
                <a:spcPts val="3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CH" altLang="de-DE" sz="2000" dirty="0">
                <a:solidFill>
                  <a:srgbClr val="C00000"/>
                </a:solidFill>
              </a:rPr>
              <a:t>Es ist unklar, ob die Entfernung von </a:t>
            </a:r>
            <a:r>
              <a:rPr lang="de-CH" altLang="de-DE" sz="2000" dirty="0" err="1">
                <a:solidFill>
                  <a:srgbClr val="C00000"/>
                </a:solidFill>
              </a:rPr>
              <a:t>Endometriomen</a:t>
            </a:r>
            <a:r>
              <a:rPr lang="de-CH" altLang="de-DE" sz="2000" dirty="0">
                <a:solidFill>
                  <a:srgbClr val="C00000"/>
                </a:solidFill>
              </a:rPr>
              <a:t> die </a:t>
            </a:r>
            <a:r>
              <a:rPr lang="de-CH" altLang="de-DE" sz="2000" u="sng" dirty="0">
                <a:solidFill>
                  <a:srgbClr val="C00000"/>
                </a:solidFill>
              </a:rPr>
              <a:t>Chance auf eine Spontankonzeption </a:t>
            </a:r>
            <a:r>
              <a:rPr lang="de-CH" altLang="de-DE" sz="2200" u="sng" dirty="0">
                <a:solidFill>
                  <a:srgbClr val="C00000"/>
                </a:solidFill>
              </a:rPr>
              <a:t>erhöht</a:t>
            </a:r>
            <a:r>
              <a:rPr lang="de-CH" altLang="de-DE" sz="2000" dirty="0">
                <a:solidFill>
                  <a:srgbClr val="C00000"/>
                </a:solidFill>
              </a:rPr>
              <a:t>. Die Entfernung von </a:t>
            </a:r>
            <a:r>
              <a:rPr lang="de-CH" altLang="de-DE" sz="2000" u="sng" dirty="0" err="1">
                <a:solidFill>
                  <a:srgbClr val="C00000"/>
                </a:solidFill>
              </a:rPr>
              <a:t>Endometriomen</a:t>
            </a:r>
            <a:r>
              <a:rPr lang="de-CH" altLang="de-DE" sz="2000" u="sng" dirty="0">
                <a:solidFill>
                  <a:srgbClr val="C00000"/>
                </a:solidFill>
              </a:rPr>
              <a:t> </a:t>
            </a:r>
            <a:r>
              <a:rPr lang="de-CH" altLang="de-DE" sz="2200" u="sng" dirty="0">
                <a:solidFill>
                  <a:srgbClr val="C00000"/>
                </a:solidFill>
              </a:rPr>
              <a:t>reduziert</a:t>
            </a:r>
            <a:r>
              <a:rPr lang="de-CH" altLang="de-DE" sz="2000" u="sng" dirty="0">
                <a:solidFill>
                  <a:srgbClr val="C00000"/>
                </a:solidFill>
              </a:rPr>
              <a:t> aber die Chance einer IVF-Therapie. </a:t>
            </a:r>
          </a:p>
        </p:txBody>
      </p:sp>
    </p:spTree>
    <p:extLst>
      <p:ext uri="{BB962C8B-B14F-4D97-AF65-F5344CB8AC3E}">
        <p14:creationId xmlns:p14="http://schemas.microsoft.com/office/powerpoint/2010/main" val="167330264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79F9BB6-03C7-CF92-05B6-A0EBDFD806E7}"/>
              </a:ext>
            </a:extLst>
          </p:cNvPr>
          <p:cNvSpPr txBox="1"/>
          <p:nvPr/>
        </p:nvSpPr>
        <p:spPr>
          <a:xfrm>
            <a:off x="396416" y="1706563"/>
            <a:ext cx="8001937" cy="248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Somit: </a:t>
            </a: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CH" dirty="0" err="1"/>
              <a:t>Endometriome</a:t>
            </a:r>
            <a:r>
              <a:rPr lang="de-CH" dirty="0"/>
              <a:t> zu entfernen ist ein Problem.</a:t>
            </a: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CH" dirty="0" err="1"/>
              <a:t>Endometriome</a:t>
            </a:r>
            <a:r>
              <a:rPr lang="de-CH" dirty="0"/>
              <a:t> sind bei einem Kinderwunsch aber auch ein Problem.</a:t>
            </a:r>
          </a:p>
          <a:p>
            <a:pPr marL="571500" indent="-5715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de-CH" dirty="0"/>
              <a:t>Und: </a:t>
            </a:r>
            <a:r>
              <a:rPr lang="de-CH" dirty="0" err="1"/>
              <a:t>Endometriome</a:t>
            </a:r>
            <a:r>
              <a:rPr lang="de-CH" dirty="0"/>
              <a:t> dauerhaft zu belassen ist auch keine Lösung.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9F821E5-D557-4123-9B1B-B0256C9CA193}"/>
              </a:ext>
            </a:extLst>
          </p:cNvPr>
          <p:cNvSpPr txBox="1"/>
          <p:nvPr/>
        </p:nvSpPr>
        <p:spPr>
          <a:xfrm>
            <a:off x="1043608" y="4497943"/>
            <a:ext cx="6949208" cy="9471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>
                <a:solidFill>
                  <a:srgbClr val="C00000"/>
                </a:solidFill>
              </a:rPr>
              <a:t>Also: </a:t>
            </a:r>
          </a:p>
          <a:p>
            <a:pPr>
              <a:lnSpc>
                <a:spcPct val="150000"/>
              </a:lnSpc>
            </a:pPr>
            <a:r>
              <a:rPr lang="de-CH" dirty="0">
                <a:solidFill>
                  <a:srgbClr val="C00000"/>
                </a:solidFill>
              </a:rPr>
              <a:t>Weg damit! </a:t>
            </a:r>
            <a:r>
              <a:rPr lang="de-CH" b="1" dirty="0">
                <a:solidFill>
                  <a:srgbClr val="C00000"/>
                </a:solidFill>
              </a:rPr>
              <a:t>Aber wie? </a:t>
            </a:r>
          </a:p>
        </p:txBody>
      </p:sp>
      <p:sp>
        <p:nvSpPr>
          <p:cNvPr id="5" name="Textfeld 9">
            <a:extLst>
              <a:ext uri="{FF2B5EF4-FFF2-40B4-BE49-F238E27FC236}">
                <a16:creationId xmlns:a16="http://schemas.microsoft.com/office/drawing/2014/main" id="{BF2FF73B-1026-A929-4819-CD0860996F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</p:spTree>
    <p:extLst>
      <p:ext uri="{BB962C8B-B14F-4D97-AF65-F5344CB8AC3E}">
        <p14:creationId xmlns:p14="http://schemas.microsoft.com/office/powerpoint/2010/main" val="267246571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3056" y="1296701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2536" y="342594"/>
            <a:ext cx="71642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28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 – Effekte von Interventionen auf den AMH-Wert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6720" y="410136"/>
            <a:ext cx="2397642" cy="7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DC10DE57-148C-8C4D-D061-903A7E9AF441}"/>
              </a:ext>
            </a:extLst>
          </p:cNvPr>
          <p:cNvSpPr txBox="1"/>
          <p:nvPr/>
        </p:nvSpPr>
        <p:spPr>
          <a:xfrm>
            <a:off x="179689" y="6499861"/>
            <a:ext cx="5867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dirty="0"/>
              <a:t>Nirgianakis et al., Hum Reprod open, 2026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3DBCF3B-3BE6-1128-39FE-28A26819CF71}"/>
              </a:ext>
            </a:extLst>
          </p:cNvPr>
          <p:cNvSpPr txBox="1"/>
          <p:nvPr/>
        </p:nvSpPr>
        <p:spPr>
          <a:xfrm>
            <a:off x="179689" y="1476999"/>
            <a:ext cx="64222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Netzwerk-Metaanalyse zum Effekt einer Endometriomentferung auf die AMH-Konz.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D64D505-A4BD-9F81-6DB7-52FD1CE919BD}"/>
              </a:ext>
            </a:extLst>
          </p:cNvPr>
          <p:cNvSpPr txBox="1"/>
          <p:nvPr/>
        </p:nvSpPr>
        <p:spPr>
          <a:xfrm>
            <a:off x="6044416" y="1476999"/>
            <a:ext cx="30907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1" dirty="0"/>
              <a:t>Zum Verständnis:</a:t>
            </a:r>
          </a:p>
          <a:p>
            <a:r>
              <a:rPr lang="de-CH" sz="1800" b="0" dirty="0"/>
              <a:t>Mean difference von 0.96 = knapp 1ng/ml höhere AMH-Konzentration nach der Zystendrainage im Vgl. zur Zystektomie. </a:t>
            </a:r>
          </a:p>
          <a:p>
            <a:r>
              <a:rPr lang="de-CH" sz="1800" b="0" dirty="0"/>
              <a:t>CINeMA: Confidence in Network Metaanalysis assessment: niedriger Wert = unsicheres Ergebnis. </a:t>
            </a:r>
          </a:p>
          <a:p>
            <a:endParaRPr lang="de-CH" sz="1800" b="0" dirty="0"/>
          </a:p>
          <a:p>
            <a:endParaRPr lang="de-CH" sz="1800" b="0" dirty="0"/>
          </a:p>
          <a:p>
            <a:endParaRPr lang="de-CH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2D5AE46-DD4E-D1BD-F282-00D316E7531D}"/>
              </a:ext>
            </a:extLst>
          </p:cNvPr>
          <p:cNvSpPr txBox="1"/>
          <p:nvPr/>
        </p:nvSpPr>
        <p:spPr>
          <a:xfrm>
            <a:off x="201012" y="5161065"/>
            <a:ext cx="58674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dirty="0"/>
              <a:t>Legende: </a:t>
            </a:r>
          </a:p>
          <a:p>
            <a:r>
              <a:rPr lang="de-CH" sz="1600" b="0" dirty="0"/>
              <a:t>HS: Hemostatic sealants such as fibrinogen, thrombin containing material  </a:t>
            </a:r>
          </a:p>
          <a:p>
            <a:r>
              <a:rPr lang="de-CH" sz="1600" b="0" dirty="0"/>
              <a:t>ST: Ovarian suturing</a:t>
            </a:r>
          </a:p>
          <a:p>
            <a:r>
              <a:rPr lang="de-CH" sz="1600" b="0" dirty="0"/>
              <a:t>TXA: Tranexamsäure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7F5529A-6EAC-AF06-3EE3-6C995A40F6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3820"/>
          <a:stretch/>
        </p:blipFill>
        <p:spPr>
          <a:xfrm>
            <a:off x="179689" y="2276872"/>
            <a:ext cx="5740511" cy="297822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7706D6E-0AA9-45F8-47A1-50EB71480D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7603"/>
          <a:stretch/>
        </p:blipFill>
        <p:spPr>
          <a:xfrm>
            <a:off x="5212383" y="2332813"/>
            <a:ext cx="691476" cy="2610360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952D89CF-FA26-9094-9C42-CB0193ACBF32}"/>
              </a:ext>
            </a:extLst>
          </p:cNvPr>
          <p:cNvSpPr txBox="1"/>
          <p:nvPr/>
        </p:nvSpPr>
        <p:spPr>
          <a:xfrm>
            <a:off x="5994895" y="4411505"/>
            <a:ext cx="2696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>
                <a:solidFill>
                  <a:srgbClr val="C00000"/>
                </a:solidFill>
              </a:rPr>
              <a:t>Eine reine Drainage reduziert die </a:t>
            </a:r>
            <a:r>
              <a:rPr lang="de-CH" sz="2000" dirty="0" err="1">
                <a:solidFill>
                  <a:srgbClr val="C00000"/>
                </a:solidFill>
              </a:rPr>
              <a:t>Ovarrreserve</a:t>
            </a:r>
            <a:r>
              <a:rPr lang="de-CH" sz="2000" dirty="0">
                <a:solidFill>
                  <a:srgbClr val="C00000"/>
                </a:solidFill>
              </a:rPr>
              <a:t> am wenigsten, eine  Zystektomie am meisten</a:t>
            </a:r>
          </a:p>
        </p:txBody>
      </p:sp>
    </p:spTree>
    <p:extLst>
      <p:ext uri="{BB962C8B-B14F-4D97-AF65-F5344CB8AC3E}">
        <p14:creationId xmlns:p14="http://schemas.microsoft.com/office/powerpoint/2010/main" val="1740228795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5" name="Textfeld 9">
            <a:extLst>
              <a:ext uri="{FF2B5EF4-FFF2-40B4-BE49-F238E27FC236}">
                <a16:creationId xmlns:a16="http://schemas.microsoft.com/office/drawing/2014/main" id="{A808C41A-0C83-5359-9E9C-3A857DD2F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08" y="543527"/>
            <a:ext cx="58323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2800" dirty="0">
                <a:solidFill>
                  <a:srgbClr val="006666"/>
                </a:solidFill>
                <a:latin typeface="Arial Black" panose="020B0604020202020204" pitchFamily="34" charset="0"/>
              </a:rPr>
              <a:t>Sklerosierung – Technik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321B324-B901-C895-C4BD-F9E5AA78DD94}"/>
              </a:ext>
            </a:extLst>
          </p:cNvPr>
          <p:cNvSpPr txBox="1"/>
          <p:nvPr/>
        </p:nvSpPr>
        <p:spPr>
          <a:xfrm>
            <a:off x="613164" y="1988840"/>
            <a:ext cx="791767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dirty="0"/>
          </a:p>
          <a:p>
            <a:r>
              <a:rPr lang="de-CH" dirty="0"/>
              <a:t>Vaginale (oder abdominale) Aspiration der </a:t>
            </a:r>
            <a:r>
              <a:rPr lang="de-CH" dirty="0" err="1"/>
              <a:t>Endometriome</a:t>
            </a:r>
            <a:r>
              <a:rPr lang="de-CH" dirty="0"/>
              <a:t> und Spülung mit </a:t>
            </a:r>
            <a:r>
              <a:rPr lang="de-CH" dirty="0" err="1"/>
              <a:t>NaCL</a:t>
            </a:r>
            <a:r>
              <a:rPr lang="de-CH" dirty="0"/>
              <a:t>. </a:t>
            </a:r>
          </a:p>
          <a:p>
            <a:r>
              <a:rPr lang="de-CH" dirty="0"/>
              <a:t>Auffüllen mit 96% Ethanol, 60% des Zystenvolumens. Nach 10 min. Absaugen des Ethanols. </a:t>
            </a:r>
          </a:p>
          <a:p>
            <a:endParaRPr lang="de-CH" dirty="0"/>
          </a:p>
          <a:p>
            <a:r>
              <a:rPr lang="de-CH" dirty="0"/>
              <a:t>Der Start einer IVF-Therapie ist 2 Monate später wieder möglich </a:t>
            </a:r>
          </a:p>
        </p:txBody>
      </p:sp>
    </p:spTree>
    <p:extLst>
      <p:ext uri="{BB962C8B-B14F-4D97-AF65-F5344CB8AC3E}">
        <p14:creationId xmlns:p14="http://schemas.microsoft.com/office/powerpoint/2010/main" val="256174135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2" y="299591"/>
            <a:ext cx="648044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Sklerosierung versus Zystektomie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49324140-D2B3-5C7A-9D10-88AF6BDE8BE2}"/>
              </a:ext>
            </a:extLst>
          </p:cNvPr>
          <p:cNvSpPr txBox="1"/>
          <p:nvPr/>
        </p:nvSpPr>
        <p:spPr>
          <a:xfrm>
            <a:off x="457130" y="1890893"/>
            <a:ext cx="866404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Die </a:t>
            </a:r>
            <a:r>
              <a:rPr lang="de-CH" dirty="0" err="1"/>
              <a:t>akuellste</a:t>
            </a:r>
            <a:r>
              <a:rPr lang="de-CH" dirty="0"/>
              <a:t> Metaanalyse zur Sklerotherapie bei Frauen im reproduktiven Alter, </a:t>
            </a:r>
            <a:r>
              <a:rPr lang="de-CH" dirty="0">
                <a:solidFill>
                  <a:srgbClr val="C00000"/>
                </a:solidFill>
              </a:rPr>
              <a:t>überwiegend laparoskopische Interventionen</a:t>
            </a:r>
            <a:r>
              <a:rPr lang="de-CH" dirty="0"/>
              <a:t> betreffend </a:t>
            </a:r>
            <a:r>
              <a:rPr lang="de-CH" sz="2000" b="0" dirty="0"/>
              <a:t>(Rund 10 Studien mit rund 500 Fällen): Bennet et al., BMC </a:t>
            </a:r>
            <a:r>
              <a:rPr lang="de-CH" sz="2000" b="0" dirty="0" err="1"/>
              <a:t>Womens</a:t>
            </a:r>
            <a:r>
              <a:rPr lang="de-CH" sz="2000" b="0" dirty="0"/>
              <a:t>  Health, in press: </a:t>
            </a:r>
          </a:p>
          <a:p>
            <a:endParaRPr lang="de-CH" dirty="0"/>
          </a:p>
          <a:p>
            <a:pPr>
              <a:spcAft>
                <a:spcPts val="1200"/>
              </a:spcAft>
            </a:pPr>
            <a:r>
              <a:rPr lang="de-CH" dirty="0"/>
              <a:t>Sklerotherapie versus Zystektomie: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Geringere Reduktion des AMH-Wertes: MD 0.75, 95% CI 0.43 – 1.06.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Ernsthafte Komplikationen: 0.24% versus 0.75%.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b="0" dirty="0"/>
              <a:t>Höhere Zahl reifer Oozyten bei der IVF-Therapie: MD 3.23, 95% CI: 1.34 – 5.12. 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545812"/>
            <a:ext cx="56163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Material &amp; Methoden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C9C725F-AD0C-0FE4-B4B3-A055471195B7}"/>
              </a:ext>
            </a:extLst>
          </p:cNvPr>
          <p:cNvSpPr txBox="1"/>
          <p:nvPr/>
        </p:nvSpPr>
        <p:spPr>
          <a:xfrm>
            <a:off x="359532" y="1528400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Durchführung einer Metaanalyse zum Effekt einer </a:t>
            </a:r>
            <a:r>
              <a:rPr lang="de-CH" b="1" dirty="0">
                <a:solidFill>
                  <a:srgbClr val="C00000"/>
                </a:solidFill>
              </a:rPr>
              <a:t>vaginalen </a:t>
            </a:r>
            <a:r>
              <a:rPr lang="de-CH" b="1" dirty="0"/>
              <a:t>Sklerotherapie</a:t>
            </a:r>
          </a:p>
          <a:p>
            <a:endParaRPr lang="de-CH" dirty="0"/>
          </a:p>
          <a:p>
            <a:endParaRPr lang="de-CH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177C341-8E17-1C18-8665-C0EBE995241D}"/>
              </a:ext>
            </a:extLst>
          </p:cNvPr>
          <p:cNvSpPr txBox="1"/>
          <p:nvPr/>
        </p:nvSpPr>
        <p:spPr>
          <a:xfrm>
            <a:off x="359532" y="2348880"/>
            <a:ext cx="864000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CH" sz="2200" b="0" dirty="0"/>
              <a:t>Eingeschlossen wurden nur Studien, in denen der Effekt der Sklerotherapie auf die nachfolgende IVF-Therapie mit einem Kontrollkollektiv verglichen wurde.</a:t>
            </a:r>
          </a:p>
          <a:p>
            <a:pPr>
              <a:lnSpc>
                <a:spcPct val="150000"/>
              </a:lnSpc>
            </a:pPr>
            <a:r>
              <a:rPr lang="de-CH" sz="2200" b="0" dirty="0"/>
              <a:t>Gescreent wurden 742 Publikationen. </a:t>
            </a:r>
          </a:p>
          <a:p>
            <a:pPr>
              <a:lnSpc>
                <a:spcPct val="150000"/>
              </a:lnSpc>
            </a:pPr>
            <a:r>
              <a:rPr lang="de-CH" sz="2200" b="0" dirty="0"/>
              <a:t>Für die finale Analyse blieben 6 Studien: 1 RCT, 1 prospektive Kohortenstudie, 4 retrospektive Kohortenstudien. </a:t>
            </a:r>
          </a:p>
          <a:p>
            <a:pPr>
              <a:lnSpc>
                <a:spcPct val="150000"/>
              </a:lnSpc>
            </a:pPr>
            <a:r>
              <a:rPr lang="de-CH" sz="2200" b="0" dirty="0"/>
              <a:t>-&gt; 171 Frauen mit einer Intervention, 192 Frauen ohne eine Intervention</a:t>
            </a:r>
            <a:r>
              <a:rPr lang="de-CH" sz="2200" b="1" dirty="0"/>
              <a:t>.  </a:t>
            </a:r>
          </a:p>
          <a:p>
            <a:endParaRPr lang="de-CH" sz="4000" dirty="0"/>
          </a:p>
        </p:txBody>
      </p:sp>
    </p:spTree>
    <p:extLst>
      <p:ext uri="{BB962C8B-B14F-4D97-AF65-F5344CB8AC3E}">
        <p14:creationId xmlns:p14="http://schemas.microsoft.com/office/powerpoint/2010/main" val="381031421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A7CF8B3E-CC17-F6B2-0783-C05254866B17}"/>
              </a:ext>
            </a:extLst>
          </p:cNvPr>
          <p:cNvSpPr txBox="1"/>
          <p:nvPr/>
        </p:nvSpPr>
        <p:spPr>
          <a:xfrm>
            <a:off x="383667" y="2429645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/>
              <a:t>Primary Outcome:</a:t>
            </a:r>
          </a:p>
          <a:p>
            <a:r>
              <a:rPr lang="de-CH" sz="2000" b="1" dirty="0"/>
              <a:t>Lebendgeburtenrate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4C92CC1-0EA9-CE5A-7E03-2A529412B642}"/>
              </a:ext>
            </a:extLst>
          </p:cNvPr>
          <p:cNvSpPr txBox="1"/>
          <p:nvPr/>
        </p:nvSpPr>
        <p:spPr>
          <a:xfrm>
            <a:off x="380107" y="3552360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err="1"/>
              <a:t>Secondary</a:t>
            </a:r>
            <a:r>
              <a:rPr lang="de-CH" sz="2000" b="1" dirty="0"/>
              <a:t> Outcome:</a:t>
            </a:r>
          </a:p>
          <a:p>
            <a:r>
              <a:rPr lang="de-CH" sz="2000" b="1" dirty="0"/>
              <a:t>Schwangerschaftsrate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643AFC8-32E2-3581-7CB9-FB292B3CAE48}"/>
              </a:ext>
            </a:extLst>
          </p:cNvPr>
          <p:cNvSpPr txBox="1"/>
          <p:nvPr/>
        </p:nvSpPr>
        <p:spPr>
          <a:xfrm>
            <a:off x="380106" y="1758922"/>
            <a:ext cx="8763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/>
              <a:t>Vaginale Sklerotherapie vs. keine Intervention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C6507AB-5A21-9107-DF6C-E17D69879969}"/>
              </a:ext>
            </a:extLst>
          </p:cNvPr>
          <p:cNvSpPr txBox="1"/>
          <p:nvPr/>
        </p:nvSpPr>
        <p:spPr>
          <a:xfrm>
            <a:off x="395288" y="4808415"/>
            <a:ext cx="693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 err="1"/>
              <a:t>Secondary</a:t>
            </a:r>
            <a:r>
              <a:rPr lang="de-CH" sz="2000" b="1" dirty="0"/>
              <a:t> Outcome:</a:t>
            </a:r>
          </a:p>
          <a:p>
            <a:r>
              <a:rPr lang="de-CH" sz="2000" b="1" dirty="0"/>
              <a:t>Embryonenzahl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BF01F56-1E87-E6D3-77E1-25415DB3BC1A}"/>
              </a:ext>
            </a:extLst>
          </p:cNvPr>
          <p:cNvSpPr txBox="1"/>
          <p:nvPr/>
        </p:nvSpPr>
        <p:spPr>
          <a:xfrm>
            <a:off x="380107" y="3037447"/>
            <a:ext cx="7270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OR: 2.37 (95% CI: 1.47 3.83) (4 Studien, 356 Zyklen)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E49C1551-6490-03CF-782B-345547F8BBA6}"/>
              </a:ext>
            </a:extLst>
          </p:cNvPr>
          <p:cNvSpPr txBox="1"/>
          <p:nvPr/>
        </p:nvSpPr>
        <p:spPr>
          <a:xfrm>
            <a:off x="380107" y="4108280"/>
            <a:ext cx="72707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OR: 2.53 (95% CI: 1.66,3.86) (6 Studien, 453 Zyklen)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4E7D6BF-BCD1-7387-156C-DECEB3DBFD99}"/>
              </a:ext>
            </a:extLst>
          </p:cNvPr>
          <p:cNvSpPr txBox="1"/>
          <p:nvPr/>
        </p:nvSpPr>
        <p:spPr>
          <a:xfrm>
            <a:off x="395288" y="5373216"/>
            <a:ext cx="8370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Mean </a:t>
            </a:r>
            <a:r>
              <a:rPr lang="de-CH" sz="2000" b="0" dirty="0" err="1"/>
              <a:t>difference</a:t>
            </a:r>
            <a:r>
              <a:rPr lang="de-CH" sz="2000" b="0" dirty="0"/>
              <a:t> 0.56 (0.07,1.05) (1/2 Embryo mehr nach Sklerotherapie)</a:t>
            </a:r>
          </a:p>
        </p:txBody>
      </p:sp>
    </p:spTree>
    <p:extLst>
      <p:ext uri="{BB962C8B-B14F-4D97-AF65-F5344CB8AC3E}">
        <p14:creationId xmlns:p14="http://schemas.microsoft.com/office/powerpoint/2010/main" val="1006331046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0F87C91-4936-8CEA-BDC2-A2652F501EDA}"/>
              </a:ext>
            </a:extLst>
          </p:cNvPr>
          <p:cNvSpPr txBox="1"/>
          <p:nvPr/>
        </p:nvSpPr>
        <p:spPr>
          <a:xfrm>
            <a:off x="251520" y="1764803"/>
            <a:ext cx="84249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200" dirty="0"/>
              <a:t>Gemäss der bisher vorliegenden Daten: </a:t>
            </a:r>
          </a:p>
          <a:p>
            <a:r>
              <a:rPr lang="de-CH" sz="2200" dirty="0"/>
              <a:t>Eine transvaginale Sklerotherapie erhöht die Zahl von MII-Oozyten und Embryonen.</a:t>
            </a:r>
          </a:p>
          <a:p>
            <a:r>
              <a:rPr lang="de-CH" sz="2200" dirty="0"/>
              <a:t>Die SS- und Lebendgeburtenrate ist bei einer nachfolgenden IVF-Therapie erhöht.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CC879D9-3793-8FBC-BA4E-63CC5A754102}"/>
              </a:ext>
            </a:extLst>
          </p:cNvPr>
          <p:cNvSpPr txBox="1"/>
          <p:nvPr/>
        </p:nvSpPr>
        <p:spPr>
          <a:xfrm>
            <a:off x="251520" y="3789040"/>
            <a:ext cx="84249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200" b="1" dirty="0"/>
              <a:t>Fragen: </a:t>
            </a:r>
          </a:p>
          <a:p>
            <a:r>
              <a:rPr lang="de-CH" sz="2200" b="0" dirty="0"/>
              <a:t>Reichen uns diese Ergebnisse und Schlussfolgerungen oder sollten wir auf mehr Daten warten bevor wir eine Sklerosierung durchführen? </a:t>
            </a:r>
          </a:p>
          <a:p>
            <a:r>
              <a:rPr lang="de-CH" sz="2200" b="0" dirty="0"/>
              <a:t>Bei wem wäre ein Sklerosierung überhaupt sinnvoll?</a:t>
            </a:r>
          </a:p>
          <a:p>
            <a:r>
              <a:rPr lang="de-CH" sz="2000" b="0" dirty="0"/>
              <a:t>  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4.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43DB8C3-A959-79E0-ACFB-0D7BF740392A}"/>
              </a:ext>
            </a:extLst>
          </p:cNvPr>
          <p:cNvSpPr txBox="1"/>
          <p:nvPr/>
        </p:nvSpPr>
        <p:spPr>
          <a:xfrm>
            <a:off x="1475656" y="1838298"/>
            <a:ext cx="5976664" cy="2793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Isthmocele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– Risikofaktoren?</a:t>
            </a:r>
          </a:p>
          <a:p>
            <a:pPr algn="ctr">
              <a:lnSpc>
                <a:spcPct val="150000"/>
              </a:lnSpc>
            </a:pPr>
            <a:endParaRPr lang="de-DE" dirty="0">
              <a:solidFill>
                <a:schemeClr val="tx2">
                  <a:lumMod val="50000"/>
                </a:schemeClr>
              </a:solidFill>
              <a:latin typeface="+mn-lt"/>
            </a:endParaRPr>
          </a:p>
          <a:p>
            <a:pPr algn="ctr">
              <a:lnSpc>
                <a:spcPct val="150000"/>
              </a:lnSpc>
            </a:pP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In anderen Worten: </a:t>
            </a:r>
          </a:p>
          <a:p>
            <a:pPr algn="ctr">
              <a:lnSpc>
                <a:spcPct val="150000"/>
              </a:lnSpc>
            </a:pP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Kann das Risiko einer </a:t>
            </a:r>
            <a:r>
              <a:rPr lang="de-DE" b="0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Isthmocele</a:t>
            </a:r>
            <a:r>
              <a:rPr lang="de-DE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verringert werden?  </a:t>
            </a:r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64821173-D25E-59DF-50FB-5E78DFD91A42}"/>
              </a:ext>
            </a:extLst>
          </p:cNvPr>
          <p:cNvSpPr txBox="1">
            <a:spLocks/>
          </p:cNvSpPr>
          <p:nvPr/>
        </p:nvSpPr>
        <p:spPr>
          <a:xfrm>
            <a:off x="971600" y="5129291"/>
            <a:ext cx="8497887" cy="1107996"/>
          </a:xfrm>
          <a:prstGeom prst="rect">
            <a:avLst/>
          </a:prstGeom>
        </p:spPr>
        <p:txBody>
          <a:bodyPr/>
          <a:lstStyle>
            <a:lvl1pPr marL="195263" indent="-1952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263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906463" indent="-1397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241425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576388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0335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4907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9479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051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de-DE" b="0" kern="0" dirty="0">
                <a:solidFill>
                  <a:schemeClr val="tx2">
                    <a:lumMod val="50000"/>
                  </a:schemeClr>
                </a:solidFill>
              </a:rPr>
              <a:t>ESHRE 2026, </a:t>
            </a:r>
            <a:r>
              <a:rPr lang="de-DE" b="0" kern="0" dirty="0" err="1">
                <a:solidFill>
                  <a:schemeClr val="tx2">
                    <a:lumMod val="50000"/>
                  </a:schemeClr>
                </a:solidFill>
              </a:rPr>
              <a:t>Isrufilova</a:t>
            </a:r>
            <a:r>
              <a:rPr lang="de-DE" b="0" kern="0" dirty="0">
                <a:solidFill>
                  <a:schemeClr val="tx2">
                    <a:lumMod val="50000"/>
                  </a:schemeClr>
                </a:solidFill>
              </a:rPr>
              <a:t> et al., </a:t>
            </a:r>
            <a:r>
              <a:rPr lang="de-DE" b="0" kern="0" dirty="0" err="1">
                <a:solidFill>
                  <a:schemeClr val="tx2">
                    <a:lumMod val="50000"/>
                  </a:schemeClr>
                </a:solidFill>
              </a:rPr>
              <a:t>Tokat</a:t>
            </a:r>
            <a:r>
              <a:rPr lang="de-DE" b="0" kern="0" dirty="0">
                <a:solidFill>
                  <a:schemeClr val="tx2">
                    <a:lumMod val="50000"/>
                  </a:schemeClr>
                </a:solidFill>
              </a:rPr>
              <a:t>, Türkei, </a:t>
            </a:r>
            <a:r>
              <a:rPr lang="en-US" b="0" kern="0" dirty="0">
                <a:solidFill>
                  <a:schemeClr val="tx2">
                    <a:lumMod val="50000"/>
                  </a:schemeClr>
                </a:solidFill>
              </a:rPr>
              <a:t>P-844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F7009547-5A52-3302-D46C-23310206682C}"/>
              </a:ext>
            </a:extLst>
          </p:cNvPr>
          <p:cNvSpPr txBox="1">
            <a:spLocks/>
          </p:cNvSpPr>
          <p:nvPr/>
        </p:nvSpPr>
        <p:spPr>
          <a:xfrm>
            <a:off x="17257001" y="11053781"/>
            <a:ext cx="2336800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2000"/>
              <a:t>ReproFacts</a:t>
            </a:r>
            <a:r>
              <a:rPr lang="de-DE" sz="2000" spc="195"/>
              <a:t> </a:t>
            </a:r>
            <a:r>
              <a:rPr lang="de-DE" sz="2000" spc="-20"/>
              <a:t>2026</a:t>
            </a:r>
            <a:r>
              <a:rPr lang="de-DE" sz="2000"/>
              <a:t>  |  17.</a:t>
            </a:r>
            <a:r>
              <a:rPr lang="de-DE" sz="2000" spc="50"/>
              <a:t> </a:t>
            </a:r>
            <a:r>
              <a:rPr lang="de-DE" sz="2000"/>
              <a:t>Juli</a:t>
            </a:r>
            <a:r>
              <a:rPr lang="de-DE" sz="2000" spc="55"/>
              <a:t> </a:t>
            </a:r>
            <a:r>
              <a:rPr lang="de-DE" sz="2000" spc="-20"/>
              <a:t>2026</a:t>
            </a:r>
            <a:endParaRPr lang="de-DE" sz="2000" spc="-2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416A688-1C98-B254-6944-656BFDC823A2}"/>
              </a:ext>
            </a:extLst>
          </p:cNvPr>
          <p:cNvSpPr txBox="1"/>
          <p:nvPr/>
        </p:nvSpPr>
        <p:spPr>
          <a:xfrm>
            <a:off x="378492" y="1585791"/>
            <a:ext cx="793792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sz="2000" b="1" dirty="0">
                <a:solidFill>
                  <a:srgbClr val="C00000"/>
                </a:solidFill>
              </a:rPr>
              <a:t>Punkt 1: </a:t>
            </a:r>
          </a:p>
          <a:p>
            <a:r>
              <a:rPr lang="de-CH" sz="2000" dirty="0"/>
              <a:t>Eine Sectio reduziert die Schwangerschaftsraten – auch in der Schweiz und in Deutschland.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7E0E3A4-8193-FE85-CBA6-760CFBC7F6F8}"/>
              </a:ext>
            </a:extLst>
          </p:cNvPr>
          <p:cNvSpPr txBox="1"/>
          <p:nvPr/>
        </p:nvSpPr>
        <p:spPr>
          <a:xfrm>
            <a:off x="378492" y="2725921"/>
            <a:ext cx="8252475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Gemäss des Schweizer IVF-Registers sind die </a:t>
            </a:r>
            <a:r>
              <a:rPr lang="de-CH" sz="2000" b="0" dirty="0" err="1"/>
              <a:t>klin</a:t>
            </a:r>
            <a:r>
              <a:rPr lang="de-CH" sz="2000" b="0" dirty="0"/>
              <a:t>. SS-Raten beim ersten Transfer nach einer Sectio mit einer </a:t>
            </a:r>
            <a:r>
              <a:rPr lang="de-CH" sz="2000" b="0" dirty="0" err="1"/>
              <a:t>aHR</a:t>
            </a:r>
            <a:r>
              <a:rPr lang="de-CH" sz="2000" b="0" dirty="0"/>
              <a:t> von 0.89 (95% CI: 0.82-0.97) niedriger als bei Frauen ohne eine Sectio (= SSR 38.7% vs. 43.4%). Die Abortrate ist aber nicht erhöht. </a:t>
            </a:r>
          </a:p>
          <a:p>
            <a:r>
              <a:rPr lang="de-CH" sz="2000" b="0" dirty="0"/>
              <a:t>Vidal… v. Wolff, in review </a:t>
            </a:r>
          </a:p>
          <a:p>
            <a:endParaRPr lang="de-CH" sz="1000" dirty="0"/>
          </a:p>
          <a:p>
            <a:r>
              <a:rPr lang="de-CH" sz="2000" b="0" dirty="0"/>
              <a:t>Gemäss des Deutschen IVF-Registers gilt das gleiche (</a:t>
            </a:r>
            <a:r>
              <a:rPr lang="de-CH" sz="2000" b="0" dirty="0" err="1"/>
              <a:t>aHR</a:t>
            </a:r>
            <a:r>
              <a:rPr lang="de-CH" sz="2000" b="0" dirty="0"/>
              <a:t> von  0.91, 95% CI 0.85-0.97 (36.4% vs. </a:t>
            </a:r>
            <a:r>
              <a:rPr lang="en-US" sz="20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39.0%).</a:t>
            </a:r>
          </a:p>
          <a:p>
            <a:r>
              <a:rPr lang="en-US" sz="2000" b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Vidal….v. Wolff, in preparation.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AB1F123-36E1-F62A-15A8-49CBFA108DFF}"/>
              </a:ext>
            </a:extLst>
          </p:cNvPr>
          <p:cNvSpPr txBox="1"/>
          <p:nvPr/>
        </p:nvSpPr>
        <p:spPr>
          <a:xfrm>
            <a:off x="378492" y="5529401"/>
            <a:ext cx="8279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/>
              <a:t>Nicht aber die </a:t>
            </a:r>
            <a:r>
              <a:rPr lang="de-CH" sz="2000" b="1" dirty="0" err="1"/>
              <a:t>Sectionarbe</a:t>
            </a:r>
            <a:r>
              <a:rPr lang="de-CH" sz="2000" b="1" dirty="0"/>
              <a:t> scheint das Problem zu sein, sondern möglicherweise eher die </a:t>
            </a:r>
            <a:r>
              <a:rPr lang="de-CH" sz="2000" b="1" dirty="0" err="1"/>
              <a:t>Isthmocele</a:t>
            </a:r>
            <a:r>
              <a:rPr lang="de-CH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634643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21621" y="1204913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433305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91" y="316631"/>
            <a:ext cx="2627784" cy="788335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7AD65CCD-0374-0DBC-8537-B32DAECE5935}"/>
              </a:ext>
            </a:extLst>
          </p:cNvPr>
          <p:cNvSpPr txBox="1">
            <a:spLocks/>
          </p:cNvSpPr>
          <p:nvPr/>
        </p:nvSpPr>
        <p:spPr>
          <a:xfrm>
            <a:off x="16678529" y="11106400"/>
            <a:ext cx="2336800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2000"/>
              <a:t>ReproFacts</a:t>
            </a:r>
            <a:r>
              <a:rPr lang="de-DE" sz="2000" spc="195"/>
              <a:t> </a:t>
            </a:r>
            <a:r>
              <a:rPr lang="de-DE" sz="2000" spc="-20"/>
              <a:t>2026</a:t>
            </a:r>
            <a:r>
              <a:rPr lang="de-DE" sz="2000"/>
              <a:t>  |  17.</a:t>
            </a:r>
            <a:r>
              <a:rPr lang="de-DE" sz="2000" spc="50"/>
              <a:t> </a:t>
            </a:r>
            <a:r>
              <a:rPr lang="de-DE" sz="2000"/>
              <a:t>Juli</a:t>
            </a:r>
            <a:r>
              <a:rPr lang="de-DE" sz="2000" spc="55"/>
              <a:t> </a:t>
            </a:r>
            <a:r>
              <a:rPr lang="de-DE" sz="2000" spc="-20"/>
              <a:t>2026</a:t>
            </a:r>
            <a:endParaRPr lang="de-DE" sz="2000" spc="-2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F01956D-6969-7AEC-2DE0-492C55A7C16D}"/>
              </a:ext>
            </a:extLst>
          </p:cNvPr>
          <p:cNvSpPr txBox="1"/>
          <p:nvPr/>
        </p:nvSpPr>
        <p:spPr>
          <a:xfrm>
            <a:off x="223700" y="1304861"/>
            <a:ext cx="3313325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de-CH" sz="2000" b="1" dirty="0">
                <a:solidFill>
                  <a:srgbClr val="C00000"/>
                </a:solidFill>
              </a:rPr>
              <a:t>Punkt 2: </a:t>
            </a:r>
          </a:p>
          <a:p>
            <a:pPr algn="l"/>
            <a:r>
              <a:rPr lang="de-CH" sz="2000" dirty="0"/>
              <a:t>Es ist unklar, was genau die SS-Chance reduziert: </a:t>
            </a:r>
          </a:p>
          <a:p>
            <a:pPr algn="l"/>
            <a:r>
              <a:rPr lang="de-CH" sz="2000" dirty="0"/>
              <a:t>die Endometritis, die </a:t>
            </a:r>
            <a:r>
              <a:rPr lang="de-CH" sz="2000" dirty="0" err="1"/>
              <a:t>Serometra</a:t>
            </a:r>
            <a:r>
              <a:rPr lang="de-CH" sz="2000" dirty="0"/>
              <a:t>, die häufig assoziierte Endometriose, die Endometriose in der </a:t>
            </a:r>
            <a:r>
              <a:rPr lang="de-CH" sz="2000" dirty="0" err="1"/>
              <a:t>Sectionarbe</a:t>
            </a:r>
            <a:r>
              <a:rPr lang="de-CH" sz="2000" dirty="0"/>
              <a:t>…?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9F40F8A-B2ED-5D2D-7A2A-4A436B21240A}"/>
              </a:ext>
            </a:extLst>
          </p:cNvPr>
          <p:cNvSpPr txBox="1"/>
          <p:nvPr/>
        </p:nvSpPr>
        <p:spPr>
          <a:xfrm>
            <a:off x="3400009" y="1210364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/>
              <a:t>Chron. Endometritis bei </a:t>
            </a:r>
            <a:r>
              <a:rPr lang="de-CH" sz="2000" b="1" dirty="0" err="1"/>
              <a:t>Isthmocele</a:t>
            </a:r>
            <a:r>
              <a:rPr lang="de-CH" sz="2000" b="1" dirty="0"/>
              <a:t> vs. keine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81797A9-1E59-9107-D046-1E4741DF118D}"/>
              </a:ext>
            </a:extLst>
          </p:cNvPr>
          <p:cNvSpPr txBox="1"/>
          <p:nvPr/>
        </p:nvSpPr>
        <p:spPr>
          <a:xfrm>
            <a:off x="3408644" y="3620992"/>
            <a:ext cx="5744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/>
              <a:t>Prävalenz einer Endometriose bei </a:t>
            </a:r>
            <a:r>
              <a:rPr lang="de-CH" sz="2000" b="1" dirty="0" err="1"/>
              <a:t>Isthmocele</a:t>
            </a:r>
            <a:endParaRPr lang="de-CH" sz="2000" b="1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8FEF97-8700-E8CD-2B36-1C0C95A63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280" y="1509009"/>
            <a:ext cx="5535097" cy="179744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1B9252F-AA30-94BC-2BCD-70EB9EA942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030" y="3924455"/>
            <a:ext cx="5488270" cy="2454941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9883189-E209-313A-5734-95D13D31EC8F}"/>
              </a:ext>
            </a:extLst>
          </p:cNvPr>
          <p:cNvSpPr txBox="1"/>
          <p:nvPr/>
        </p:nvSpPr>
        <p:spPr>
          <a:xfrm>
            <a:off x="3432030" y="3190106"/>
            <a:ext cx="5422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1" dirty="0"/>
              <a:t>OR 3.04 (95% CI: 1.02, 9.09)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84800D24-3415-FBD9-1707-853D2E8ACE84}"/>
              </a:ext>
            </a:extLst>
          </p:cNvPr>
          <p:cNvSpPr txBox="1"/>
          <p:nvPr/>
        </p:nvSpPr>
        <p:spPr>
          <a:xfrm>
            <a:off x="3408644" y="6220573"/>
            <a:ext cx="138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1" dirty="0"/>
              <a:t>Rund 33%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5CDD8DF-CC04-D550-0BC8-CCB6C4246AAD}"/>
              </a:ext>
            </a:extLst>
          </p:cNvPr>
          <p:cNvSpPr txBox="1"/>
          <p:nvPr/>
        </p:nvSpPr>
        <p:spPr>
          <a:xfrm>
            <a:off x="5076056" y="6251351"/>
            <a:ext cx="4248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dirty="0" err="1"/>
              <a:t>Gulz</a:t>
            </a:r>
            <a:r>
              <a:rPr lang="de-CH" sz="1600" b="0" dirty="0"/>
              <a:t> et al., J Minim Invasive </a:t>
            </a:r>
            <a:r>
              <a:rPr lang="de-CH" sz="1600" b="0" dirty="0" err="1"/>
              <a:t>Gynecol</a:t>
            </a:r>
            <a:r>
              <a:rPr lang="de-CH" sz="1600" b="0" dirty="0"/>
              <a:t>, 2025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EA44860-D329-D690-5C81-C782D355F00C}"/>
              </a:ext>
            </a:extLst>
          </p:cNvPr>
          <p:cNvSpPr txBox="1"/>
          <p:nvPr/>
        </p:nvSpPr>
        <p:spPr>
          <a:xfrm>
            <a:off x="223700" y="4897134"/>
            <a:ext cx="304295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/>
              <a:t>Prävalenz einer Endometriose in der </a:t>
            </a:r>
            <a:r>
              <a:rPr lang="de-CH" sz="2000" b="1" dirty="0" err="1"/>
              <a:t>Sectionarbe</a:t>
            </a:r>
            <a:r>
              <a:rPr lang="de-CH" sz="2000" b="1" dirty="0"/>
              <a:t>: 20.1%. </a:t>
            </a:r>
            <a:r>
              <a:rPr lang="de-CH" sz="1600" b="0" dirty="0"/>
              <a:t>(</a:t>
            </a:r>
            <a:r>
              <a:rPr lang="de-CH" sz="1600" b="0" dirty="0" err="1"/>
              <a:t>Gulz</a:t>
            </a:r>
            <a:r>
              <a:rPr lang="de-CH" sz="1600" b="0" dirty="0"/>
              <a:t> et al., J Minim Invasive </a:t>
            </a:r>
            <a:r>
              <a:rPr lang="de-CH" sz="1600" b="0" dirty="0" err="1"/>
              <a:t>Gynecol</a:t>
            </a:r>
            <a:r>
              <a:rPr lang="de-CH" sz="1600" b="0" dirty="0"/>
              <a:t> 2025) 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6D89E27-0151-8F61-8E57-32108479C78D}"/>
              </a:ext>
            </a:extLst>
          </p:cNvPr>
          <p:cNvSpPr txBox="1"/>
          <p:nvPr/>
        </p:nvSpPr>
        <p:spPr>
          <a:xfrm>
            <a:off x="6463061" y="324191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b="0" dirty="0"/>
              <a:t>Vidal…v. Wolff, J </a:t>
            </a:r>
            <a:r>
              <a:rPr lang="de-CH" sz="1400" b="0" dirty="0" err="1"/>
              <a:t>Clin</a:t>
            </a:r>
            <a:r>
              <a:rPr lang="de-CH" sz="1400" b="0" dirty="0"/>
              <a:t> Med, 2025</a:t>
            </a:r>
          </a:p>
        </p:txBody>
      </p:sp>
    </p:spTree>
    <p:extLst>
      <p:ext uri="{BB962C8B-B14F-4D97-AF65-F5344CB8AC3E}">
        <p14:creationId xmlns:p14="http://schemas.microsoft.com/office/powerpoint/2010/main" val="2139700308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DA17AB66-72E1-4E37-4EDE-7FF5618EAF7E}"/>
              </a:ext>
            </a:extLst>
          </p:cNvPr>
          <p:cNvSpPr txBox="1">
            <a:spLocks/>
          </p:cNvSpPr>
          <p:nvPr/>
        </p:nvSpPr>
        <p:spPr>
          <a:xfrm>
            <a:off x="17257001" y="11053781"/>
            <a:ext cx="2336800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CBFFCEA-67A2-8486-0B3B-7421D0ADE485}"/>
              </a:ext>
            </a:extLst>
          </p:cNvPr>
          <p:cNvSpPr txBox="1"/>
          <p:nvPr/>
        </p:nvSpPr>
        <p:spPr>
          <a:xfrm>
            <a:off x="179513" y="1484784"/>
            <a:ext cx="410515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de-CH" sz="2000" b="1" dirty="0">
                <a:solidFill>
                  <a:srgbClr val="C00000"/>
                </a:solidFill>
              </a:rPr>
              <a:t>Punkt 3: </a:t>
            </a:r>
            <a:endParaRPr lang="de-CH" sz="2000" dirty="0">
              <a:solidFill>
                <a:srgbClr val="C00000"/>
              </a:solidFill>
            </a:endParaRPr>
          </a:p>
          <a:p>
            <a:pPr algn="l"/>
            <a:r>
              <a:rPr lang="de-CH" sz="2000" dirty="0"/>
              <a:t>Die niederländische LAPRES-RCT zur </a:t>
            </a:r>
            <a:r>
              <a:rPr lang="de-CH" sz="2000" dirty="0" err="1"/>
              <a:t>Isthmocelen</a:t>
            </a:r>
            <a:r>
              <a:rPr lang="de-CH" sz="2000" dirty="0"/>
              <a:t>-Korrektur vs. einem exspektativen Management bei 200 randomisierten Frauen mit einer idiopathischen Sterilität seit 1 Jahr ist abgeschlossen. Die Studie ist aktuell unter Review. </a:t>
            </a:r>
          </a:p>
          <a:p>
            <a:pPr algn="l"/>
            <a:r>
              <a:rPr lang="de-CH" sz="2000" dirty="0">
                <a:solidFill>
                  <a:srgbClr val="C00000"/>
                </a:solidFill>
              </a:rPr>
              <a:t>Aber: Wird das Studienergebnis uns wirklich helfen?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9A90F7-41C5-6895-D80D-69C32C6C2B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663" y="1744649"/>
            <a:ext cx="4715321" cy="331236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D46653D-DB0C-3054-6D51-4FC24BB4DC45}"/>
              </a:ext>
            </a:extLst>
          </p:cNvPr>
          <p:cNvSpPr txBox="1"/>
          <p:nvPr/>
        </p:nvSpPr>
        <p:spPr>
          <a:xfrm>
            <a:off x="161987" y="5388791"/>
            <a:ext cx="8964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>
                <a:solidFill>
                  <a:srgbClr val="C00000"/>
                </a:solidFill>
              </a:rPr>
              <a:t>Deswegen: Wäre eine Prävention nicht am besten?</a:t>
            </a:r>
          </a:p>
          <a:p>
            <a:r>
              <a:rPr lang="de-CH" sz="2000" b="1" dirty="0">
                <a:solidFill>
                  <a:srgbClr val="C00000"/>
                </a:solidFill>
              </a:rPr>
              <a:t>Soll heissen: Was sind die Risikofaktoren für die Entwicklung einer </a:t>
            </a:r>
            <a:r>
              <a:rPr lang="de-CH" sz="2000" b="1" dirty="0" err="1">
                <a:solidFill>
                  <a:srgbClr val="C00000"/>
                </a:solidFill>
              </a:rPr>
              <a:t>Isthmocele</a:t>
            </a:r>
            <a:r>
              <a:rPr lang="de-CH" sz="2000" b="1" dirty="0">
                <a:solidFill>
                  <a:srgbClr val="C0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26933343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12D94690-9C1F-86A6-7816-C5E92CCC2371}"/>
              </a:ext>
            </a:extLst>
          </p:cNvPr>
          <p:cNvSpPr txBox="1">
            <a:spLocks/>
          </p:cNvSpPr>
          <p:nvPr/>
        </p:nvSpPr>
        <p:spPr>
          <a:xfrm>
            <a:off x="16588475" y="11703657"/>
            <a:ext cx="2336800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B039BA7-5C6A-0DAC-1FD6-B6A1E1BF9A3D}"/>
              </a:ext>
            </a:extLst>
          </p:cNvPr>
          <p:cNvSpPr txBox="1"/>
          <p:nvPr/>
        </p:nvSpPr>
        <p:spPr>
          <a:xfrm>
            <a:off x="196225" y="1620859"/>
            <a:ext cx="8665532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/>
              <a:t>Metaanalyse</a:t>
            </a:r>
            <a:r>
              <a:rPr lang="en-US" sz="2000" b="1" dirty="0"/>
              <a:t>, 2025, 39 </a:t>
            </a:r>
            <a:r>
              <a:rPr lang="en-US" sz="2000" b="1" dirty="0" err="1"/>
              <a:t>Studien</a:t>
            </a:r>
            <a:r>
              <a:rPr lang="en-US" sz="2000" b="1" dirty="0"/>
              <a:t>: </a:t>
            </a:r>
          </a:p>
          <a:p>
            <a:pPr>
              <a:spcAft>
                <a:spcPts val="0"/>
              </a:spcAft>
            </a:pPr>
            <a:r>
              <a:rPr lang="en-US" sz="1800" dirty="0"/>
              <a:t> </a:t>
            </a:r>
          </a:p>
          <a:p>
            <a:pPr>
              <a:spcAft>
                <a:spcPts val="0"/>
              </a:spcAft>
            </a:pPr>
            <a:r>
              <a:rPr lang="en-US" sz="1800" b="1" dirty="0"/>
              <a:t>Eine </a:t>
            </a:r>
            <a:r>
              <a:rPr lang="en-US" sz="1800" b="1" dirty="0" err="1"/>
              <a:t>Assoziation</a:t>
            </a:r>
            <a:r>
              <a:rPr lang="en-US" sz="1800" b="1" dirty="0"/>
              <a:t> (= </a:t>
            </a:r>
            <a:r>
              <a:rPr lang="en-US" sz="1800" b="1" dirty="0" err="1"/>
              <a:t>Risikofaktor</a:t>
            </a:r>
            <a:r>
              <a:rPr lang="en-US" sz="1800" b="1" dirty="0"/>
              <a:t>?)</a:t>
            </a:r>
          </a:p>
          <a:p>
            <a:pPr>
              <a:spcAft>
                <a:spcPts val="600"/>
              </a:spcAft>
            </a:pPr>
            <a:r>
              <a:rPr lang="en-US" sz="1800" b="1" dirty="0" err="1"/>
              <a:t>wurde</a:t>
            </a:r>
            <a:r>
              <a:rPr lang="en-US" sz="1800" b="1" dirty="0"/>
              <a:t> </a:t>
            </a:r>
            <a:r>
              <a:rPr lang="en-US" sz="1800" b="1" dirty="0" err="1"/>
              <a:t>gefunden</a:t>
            </a:r>
            <a:r>
              <a:rPr lang="en-US" sz="1800" b="1" dirty="0"/>
              <a:t> für: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800" b="0" dirty="0" err="1"/>
              <a:t>Zahl</a:t>
            </a:r>
            <a:r>
              <a:rPr lang="en-US" sz="1800" b="0" dirty="0"/>
              <a:t> der </a:t>
            </a:r>
            <a:r>
              <a:rPr lang="en-US" sz="1800" b="0" dirty="0" err="1"/>
              <a:t>Sectiones</a:t>
            </a:r>
            <a:r>
              <a:rPr lang="en-US" sz="1800" b="0" dirty="0"/>
              <a:t>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800" b="0" dirty="0" err="1"/>
              <a:t>Sectiones</a:t>
            </a:r>
            <a:r>
              <a:rPr lang="en-US" sz="1800" b="0" dirty="0"/>
              <a:t> </a:t>
            </a:r>
            <a:r>
              <a:rPr lang="en-US" sz="1800" b="0" dirty="0" err="1"/>
              <a:t>nach</a:t>
            </a:r>
            <a:r>
              <a:rPr lang="en-US" sz="1800" b="0" dirty="0"/>
              <a:t> </a:t>
            </a:r>
            <a:r>
              <a:rPr lang="en-US" sz="1800" b="0" dirty="0" err="1"/>
              <a:t>prolongiertem</a:t>
            </a:r>
            <a:r>
              <a:rPr lang="en-US" sz="1800" b="0" dirty="0"/>
              <a:t> </a:t>
            </a:r>
          </a:p>
          <a:p>
            <a:r>
              <a:rPr lang="en-US" sz="1800" b="0" dirty="0"/>
              <a:t>         </a:t>
            </a:r>
            <a:r>
              <a:rPr lang="en-US" sz="1800" b="0" dirty="0" err="1"/>
              <a:t>Geburtsverlauf</a:t>
            </a:r>
            <a:r>
              <a:rPr lang="en-US" sz="1800" b="0" dirty="0"/>
              <a:t> (= </a:t>
            </a:r>
            <a:r>
              <a:rPr lang="en-US" sz="1800" b="0" dirty="0" err="1"/>
              <a:t>dünn</a:t>
            </a:r>
            <a:r>
              <a:rPr lang="en-US" sz="1800" b="0" dirty="0"/>
              <a:t> </a:t>
            </a:r>
            <a:r>
              <a:rPr lang="en-US" sz="1800" b="0" dirty="0" err="1"/>
              <a:t>ausgezogenes</a:t>
            </a:r>
            <a:r>
              <a:rPr lang="en-US" sz="1800" b="0" dirty="0"/>
              <a:t> </a:t>
            </a:r>
            <a:r>
              <a:rPr lang="en-US" sz="1800" b="0" dirty="0" err="1"/>
              <a:t>unteres</a:t>
            </a:r>
            <a:r>
              <a:rPr lang="en-US" sz="1800" b="0" dirty="0"/>
              <a:t> </a:t>
            </a:r>
            <a:r>
              <a:rPr lang="en-US" sz="1800" b="0" dirty="0" err="1"/>
              <a:t>Uterinsegment</a:t>
            </a:r>
            <a:r>
              <a:rPr lang="en-US" sz="1800" b="0" dirty="0"/>
              <a:t>?),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1800" b="0" dirty="0" err="1"/>
              <a:t>Tiefe</a:t>
            </a:r>
            <a:r>
              <a:rPr lang="en-US" sz="1800" b="0" dirty="0"/>
              <a:t> </a:t>
            </a:r>
            <a:r>
              <a:rPr lang="en-US" sz="1800" b="0" dirty="0" err="1"/>
              <a:t>geführte</a:t>
            </a:r>
            <a:r>
              <a:rPr lang="en-US" sz="1800" b="0" dirty="0"/>
              <a:t> </a:t>
            </a:r>
            <a:r>
              <a:rPr lang="en-US" sz="1800" b="0" dirty="0" err="1"/>
              <a:t>Hysterotomie</a:t>
            </a:r>
            <a:r>
              <a:rPr lang="en-US" sz="1800" b="0" dirty="0"/>
              <a:t> (= </a:t>
            </a:r>
            <a:r>
              <a:rPr lang="en-US" sz="1800" b="0" dirty="0" err="1"/>
              <a:t>Cervixdrüsen</a:t>
            </a:r>
            <a:r>
              <a:rPr lang="en-US" sz="1800" b="0" dirty="0"/>
              <a:t> in der </a:t>
            </a:r>
            <a:r>
              <a:rPr lang="en-US" sz="1800" b="0" dirty="0" err="1"/>
              <a:t>Sectionaht</a:t>
            </a:r>
            <a:r>
              <a:rPr lang="en-US" sz="1800" b="0" dirty="0"/>
              <a:t>?).  </a:t>
            </a:r>
          </a:p>
          <a:p>
            <a:endParaRPr lang="en-US" sz="1800" dirty="0"/>
          </a:p>
          <a:p>
            <a:r>
              <a:rPr lang="en-US" sz="1800" b="1" dirty="0"/>
              <a:t>Für </a:t>
            </a:r>
            <a:r>
              <a:rPr lang="en-US" sz="1800" b="1" dirty="0" err="1"/>
              <a:t>folgende</a:t>
            </a:r>
            <a:r>
              <a:rPr lang="en-US" sz="1800" b="1" dirty="0"/>
              <a:t> </a:t>
            </a:r>
            <a:r>
              <a:rPr lang="en-US" sz="1800" b="1" dirty="0" err="1"/>
              <a:t>Faktoren</a:t>
            </a:r>
            <a:r>
              <a:rPr lang="en-US" sz="1800" b="1" dirty="0"/>
              <a:t> war die Situation </a:t>
            </a:r>
            <a:r>
              <a:rPr lang="en-US" sz="1800" b="1" dirty="0" err="1"/>
              <a:t>jedoch</a:t>
            </a:r>
            <a:r>
              <a:rPr lang="en-US" sz="1800" b="1" dirty="0"/>
              <a:t> </a:t>
            </a:r>
            <a:r>
              <a:rPr lang="en-US" sz="1800" b="1" dirty="0" err="1"/>
              <a:t>unklar</a:t>
            </a:r>
            <a:r>
              <a:rPr lang="en-US" sz="1800" b="1" dirty="0"/>
              <a:t>:</a:t>
            </a:r>
          </a:p>
          <a:p>
            <a:r>
              <a:rPr lang="en-US" sz="1800" b="0" dirty="0"/>
              <a:t>Alter, BMI, </a:t>
            </a:r>
            <a:r>
              <a:rPr lang="en-US" sz="1800" b="0" dirty="0" err="1"/>
              <a:t>Flexio</a:t>
            </a:r>
            <a:r>
              <a:rPr lang="en-US" sz="1800" b="0" dirty="0"/>
              <a:t> des Uterus, </a:t>
            </a:r>
            <a:r>
              <a:rPr lang="en-US" sz="1800" b="0" dirty="0" err="1"/>
              <a:t>Uterotonika</a:t>
            </a:r>
            <a:r>
              <a:rPr lang="en-US" sz="1800" b="0" dirty="0"/>
              <a:t>, Art der </a:t>
            </a:r>
            <a:r>
              <a:rPr lang="en-US" sz="1800" b="0" dirty="0" err="1"/>
              <a:t>Naht</a:t>
            </a:r>
            <a:r>
              <a:rPr lang="en-US" sz="1800" b="0" dirty="0"/>
              <a:t>, </a:t>
            </a:r>
            <a:r>
              <a:rPr lang="en-US" sz="1800" b="0" dirty="0" err="1"/>
              <a:t>Nahtmaterial</a:t>
            </a:r>
            <a:r>
              <a:rPr lang="en-US" sz="1800" b="0" dirty="0"/>
              <a:t>. </a:t>
            </a:r>
          </a:p>
          <a:p>
            <a:endParaRPr lang="en-US" sz="1800" dirty="0"/>
          </a:p>
          <a:p>
            <a:r>
              <a:rPr lang="en-US" sz="1800" b="1" dirty="0" err="1"/>
              <a:t>Somit</a:t>
            </a:r>
            <a:r>
              <a:rPr lang="en-US" sz="1800" b="1" dirty="0"/>
              <a:t>: </a:t>
            </a:r>
          </a:p>
          <a:p>
            <a:r>
              <a:rPr lang="en-US" sz="1800" b="0" dirty="0"/>
              <a:t>Da </a:t>
            </a:r>
            <a:r>
              <a:rPr lang="en-US" sz="1800" b="0" dirty="0" err="1"/>
              <a:t>viele</a:t>
            </a:r>
            <a:r>
              <a:rPr lang="en-US" sz="1800" b="0" dirty="0"/>
              <a:t> </a:t>
            </a:r>
            <a:r>
              <a:rPr lang="en-US" sz="1800" b="0" dirty="0" err="1"/>
              <a:t>Risikofaktoren</a:t>
            </a:r>
            <a:r>
              <a:rPr lang="en-US" sz="1800" b="0" dirty="0"/>
              <a:t> </a:t>
            </a:r>
            <a:r>
              <a:rPr lang="en-US" sz="1800" b="0" dirty="0" err="1"/>
              <a:t>noch</a:t>
            </a:r>
            <a:r>
              <a:rPr lang="en-US" sz="1800" b="0" dirty="0"/>
              <a:t> </a:t>
            </a:r>
            <a:r>
              <a:rPr lang="en-US" sz="1800" b="0" dirty="0" err="1"/>
              <a:t>immer</a:t>
            </a:r>
            <a:r>
              <a:rPr lang="en-US" sz="1800" b="0" dirty="0"/>
              <a:t> </a:t>
            </a:r>
            <a:r>
              <a:rPr lang="en-US" sz="1800" b="0" dirty="0" err="1"/>
              <a:t>nicht</a:t>
            </a:r>
            <a:r>
              <a:rPr lang="en-US" sz="1800" b="0" dirty="0"/>
              <a:t> </a:t>
            </a:r>
            <a:r>
              <a:rPr lang="en-US" sz="1800" b="0" dirty="0" err="1"/>
              <a:t>klar</a:t>
            </a:r>
            <a:r>
              <a:rPr lang="en-US" sz="1800" b="0" dirty="0"/>
              <a:t> </a:t>
            </a:r>
            <a:r>
              <a:rPr lang="en-US" sz="1800" b="0" dirty="0" err="1"/>
              <a:t>definierbar</a:t>
            </a:r>
            <a:r>
              <a:rPr lang="en-US" sz="1800" b="0" dirty="0"/>
              <a:t> </a:t>
            </a:r>
            <a:r>
              <a:rPr lang="en-US" sz="1800" b="0" dirty="0" err="1"/>
              <a:t>sind</a:t>
            </a:r>
            <a:r>
              <a:rPr lang="en-US" sz="1800" b="0" dirty="0"/>
              <a:t>, was </a:t>
            </a:r>
            <a:r>
              <a:rPr lang="en-US" sz="1800" b="0" dirty="0" err="1"/>
              <a:t>aber</a:t>
            </a:r>
            <a:r>
              <a:rPr lang="en-US" sz="1800" b="0" dirty="0"/>
              <a:t> </a:t>
            </a:r>
            <a:r>
              <a:rPr lang="en-US" sz="1800" b="0" dirty="0" err="1"/>
              <a:t>auch</a:t>
            </a:r>
            <a:r>
              <a:rPr lang="en-US" sz="1800" b="0" dirty="0"/>
              <a:t> an der </a:t>
            </a:r>
            <a:r>
              <a:rPr lang="en-US" sz="1800" b="0" dirty="0" err="1"/>
              <a:t>Heterogenität</a:t>
            </a:r>
            <a:r>
              <a:rPr lang="en-US" sz="1800" b="0" dirty="0"/>
              <a:t> </a:t>
            </a:r>
            <a:r>
              <a:rPr lang="en-US" sz="1800" b="0" dirty="0" err="1"/>
              <a:t>einer</a:t>
            </a:r>
            <a:r>
              <a:rPr lang="en-US" sz="1800" b="0" dirty="0"/>
              <a:t> </a:t>
            </a:r>
            <a:r>
              <a:rPr lang="en-US" sz="1800" b="0" dirty="0" err="1"/>
              <a:t>Metananalyse</a:t>
            </a:r>
            <a:r>
              <a:rPr lang="en-US" sz="1800" b="0" dirty="0"/>
              <a:t> </a:t>
            </a:r>
            <a:r>
              <a:rPr lang="en-US" sz="1800" b="0" dirty="0" err="1"/>
              <a:t>liegen</a:t>
            </a:r>
            <a:r>
              <a:rPr lang="en-US" sz="1800" b="0" dirty="0"/>
              <a:t> </a:t>
            </a:r>
            <a:r>
              <a:rPr lang="en-US" sz="1800" b="0" dirty="0" err="1"/>
              <a:t>kann</a:t>
            </a:r>
            <a:r>
              <a:rPr lang="en-US" sz="1800" b="0" dirty="0"/>
              <a:t>: Was </a:t>
            </a:r>
            <a:r>
              <a:rPr lang="en-US" sz="1800" b="0" dirty="0" err="1"/>
              <a:t>sagt</a:t>
            </a:r>
            <a:r>
              <a:rPr lang="en-US" sz="1800" b="0" dirty="0"/>
              <a:t> </a:t>
            </a:r>
            <a:r>
              <a:rPr lang="en-US" sz="1800" b="0" dirty="0" err="1"/>
              <a:t>eine</a:t>
            </a:r>
            <a:r>
              <a:rPr lang="en-US" sz="1800" b="0" dirty="0"/>
              <a:t> </a:t>
            </a:r>
            <a:r>
              <a:rPr lang="en-US" sz="1800" b="0" dirty="0" err="1"/>
              <a:t>aktuelle</a:t>
            </a:r>
            <a:r>
              <a:rPr lang="en-US" sz="1800" b="0" dirty="0"/>
              <a:t> Studie </a:t>
            </a:r>
            <a:r>
              <a:rPr lang="en-US" sz="1800" b="0" dirty="0" err="1"/>
              <a:t>bei</a:t>
            </a:r>
            <a:r>
              <a:rPr lang="en-US" sz="1800" b="0" dirty="0"/>
              <a:t> der ESHRE </a:t>
            </a:r>
            <a:r>
              <a:rPr lang="en-US" sz="1800" b="0" dirty="0" err="1"/>
              <a:t>dazu</a:t>
            </a:r>
            <a:r>
              <a:rPr lang="en-US" sz="1800" b="0" dirty="0"/>
              <a:t>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CE1BD3-4F70-16FC-02B6-A1C549460A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3989" y="1578227"/>
            <a:ext cx="4752528" cy="177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79413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5178E83-FF2C-800F-2593-1FBABE02F148}"/>
              </a:ext>
            </a:extLst>
          </p:cNvPr>
          <p:cNvSpPr txBox="1"/>
          <p:nvPr/>
        </p:nvSpPr>
        <p:spPr>
          <a:xfrm>
            <a:off x="611188" y="1916832"/>
            <a:ext cx="7632848" cy="3728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i="0" dirty="0" err="1">
                <a:effectLst/>
                <a:latin typeface="+mn-lt"/>
              </a:rPr>
              <a:t>Multizentrische</a:t>
            </a:r>
            <a:r>
              <a:rPr lang="en-US" sz="2000" b="1" i="0" dirty="0">
                <a:effectLst/>
                <a:latin typeface="+mn-lt"/>
              </a:rPr>
              <a:t> </a:t>
            </a:r>
            <a:r>
              <a:rPr lang="en-US" sz="2000" b="1" i="0" dirty="0" err="1">
                <a:effectLst/>
                <a:latin typeface="+mn-lt"/>
              </a:rPr>
              <a:t>retrospektive</a:t>
            </a:r>
            <a:r>
              <a:rPr lang="en-US" sz="2000" b="1" i="0" dirty="0">
                <a:effectLst/>
                <a:latin typeface="+mn-lt"/>
              </a:rPr>
              <a:t> Fall-</a:t>
            </a:r>
            <a:r>
              <a:rPr lang="en-US" sz="2000" b="1" i="0" dirty="0" err="1">
                <a:effectLst/>
                <a:latin typeface="+mn-lt"/>
              </a:rPr>
              <a:t>Kontrollstudie</a:t>
            </a:r>
            <a:endParaRPr lang="en-US" sz="2000" b="1" i="0" dirty="0">
              <a:effectLst/>
              <a:latin typeface="+mn-lt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  <a:latin typeface="+mn-lt"/>
              </a:rPr>
              <a:t>760 Frauen </a:t>
            </a:r>
            <a:r>
              <a:rPr lang="en-US" sz="2000" b="1" i="0" dirty="0" err="1">
                <a:effectLst/>
                <a:latin typeface="+mn-lt"/>
              </a:rPr>
              <a:t>mit</a:t>
            </a:r>
            <a:r>
              <a:rPr lang="en-US" sz="2000" b="1" i="0" dirty="0">
                <a:effectLst/>
                <a:latin typeface="+mn-lt"/>
              </a:rPr>
              <a:t> </a:t>
            </a:r>
            <a:r>
              <a:rPr lang="en-US" sz="2000" b="1" i="0" dirty="0" err="1">
                <a:effectLst/>
                <a:latin typeface="+mn-lt"/>
              </a:rPr>
              <a:t>mindestens</a:t>
            </a:r>
            <a:r>
              <a:rPr lang="en-US" sz="2000" b="1" i="0" dirty="0">
                <a:effectLst/>
                <a:latin typeface="+mn-lt"/>
              </a:rPr>
              <a:t> 1 </a:t>
            </a:r>
            <a:r>
              <a:rPr lang="en-US" sz="2000" b="1" i="0" dirty="0" err="1">
                <a:effectLst/>
                <a:latin typeface="+mn-lt"/>
              </a:rPr>
              <a:t>vorherigen</a:t>
            </a:r>
            <a:r>
              <a:rPr lang="en-US" sz="2000" b="1" i="0" dirty="0">
                <a:effectLst/>
                <a:latin typeface="+mn-lt"/>
              </a:rPr>
              <a:t> </a:t>
            </a:r>
            <a:r>
              <a:rPr lang="en-US" sz="2000" b="1" i="0" dirty="0" err="1">
                <a:effectLst/>
                <a:latin typeface="+mn-lt"/>
              </a:rPr>
              <a:t>Sectio</a:t>
            </a:r>
            <a:r>
              <a:rPr lang="en-US" sz="2000" b="1" i="0" dirty="0">
                <a:effectLst/>
                <a:latin typeface="+mn-lt"/>
              </a:rPr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278 Frauen </a:t>
            </a:r>
            <a:r>
              <a:rPr lang="en-US" sz="2000" b="1" dirty="0" err="1">
                <a:latin typeface="+mn-lt"/>
              </a:rPr>
              <a:t>wiesen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eine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Isthmocele</a:t>
            </a:r>
            <a:r>
              <a:rPr lang="en-US" sz="2000" b="1" dirty="0">
                <a:latin typeface="+mn-lt"/>
              </a:rPr>
              <a:t> auf, 482 Frauen </a:t>
            </a:r>
            <a:r>
              <a:rPr lang="en-US" sz="2000" b="1" dirty="0" err="1">
                <a:latin typeface="+mn-lt"/>
              </a:rPr>
              <a:t>nicht</a:t>
            </a:r>
            <a:r>
              <a:rPr lang="en-US" sz="2000" b="1" dirty="0">
                <a:latin typeface="+mn-lt"/>
              </a:rPr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Untersuchungszeitraum</a:t>
            </a:r>
            <a:r>
              <a:rPr lang="en-US" sz="2000" b="1" dirty="0">
                <a:latin typeface="+mn-lt"/>
              </a:rPr>
              <a:t>: ?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>
                <a:latin typeface="+mn-lt"/>
              </a:rPr>
              <a:t>Zahl</a:t>
            </a:r>
            <a:r>
              <a:rPr lang="en-US" sz="2000" b="1" dirty="0">
                <a:latin typeface="+mn-lt"/>
              </a:rPr>
              <a:t> der </a:t>
            </a:r>
            <a:r>
              <a:rPr lang="en-US" sz="2000" b="1" dirty="0" err="1">
                <a:latin typeface="+mn-lt"/>
              </a:rPr>
              <a:t>Zentren</a:t>
            </a:r>
            <a:r>
              <a:rPr lang="en-US" sz="2000" b="1" dirty="0">
                <a:latin typeface="+mn-lt"/>
              </a:rPr>
              <a:t>: ?</a:t>
            </a:r>
          </a:p>
          <a:p>
            <a:pPr>
              <a:lnSpc>
                <a:spcPct val="150000"/>
              </a:lnSpc>
            </a:pPr>
            <a:endParaRPr lang="en-US" sz="2000" b="1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+mn-lt"/>
              </a:rPr>
              <a:t>Durchführung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einer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multivariaten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Regressionsanalyse</a:t>
            </a:r>
            <a:r>
              <a:rPr lang="en-US" sz="2000" b="1" dirty="0"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87822755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34CFB72-1953-ABD9-2DD0-A449D421C294}"/>
              </a:ext>
            </a:extLst>
          </p:cNvPr>
          <p:cNvSpPr txBox="1"/>
          <p:nvPr/>
        </p:nvSpPr>
        <p:spPr>
          <a:xfrm>
            <a:off x="557444" y="1772816"/>
            <a:ext cx="7164156" cy="430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/>
              <a:t>Eine </a:t>
            </a:r>
            <a:r>
              <a:rPr lang="en-US" sz="2000" b="1" dirty="0" err="1"/>
              <a:t>Assoziation</a:t>
            </a:r>
            <a:r>
              <a:rPr lang="en-US" sz="2000" b="1" dirty="0"/>
              <a:t> (= </a:t>
            </a:r>
            <a:r>
              <a:rPr lang="en-US" sz="2000" b="1" dirty="0" err="1"/>
              <a:t>Risikofaktor</a:t>
            </a:r>
            <a:r>
              <a:rPr lang="en-US" sz="2000" b="1" dirty="0"/>
              <a:t>?)</a:t>
            </a:r>
          </a:p>
          <a:p>
            <a:pPr>
              <a:lnSpc>
                <a:spcPct val="150000"/>
              </a:lnSpc>
            </a:pPr>
            <a:r>
              <a:rPr lang="en-US" sz="2000" b="1" dirty="0" err="1"/>
              <a:t>wurde</a:t>
            </a:r>
            <a:r>
              <a:rPr lang="en-US" sz="2000" b="1" dirty="0"/>
              <a:t> </a:t>
            </a:r>
            <a:r>
              <a:rPr lang="en-US" sz="2000" b="1" dirty="0" err="1"/>
              <a:t>gefunden</a:t>
            </a:r>
            <a:r>
              <a:rPr lang="en-US" sz="2000" b="1" dirty="0"/>
              <a:t> für: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err="1"/>
              <a:t>Adenomyose</a:t>
            </a:r>
            <a:r>
              <a:rPr lang="en-US" sz="2000" b="0" dirty="0"/>
              <a:t> (</a:t>
            </a:r>
            <a:r>
              <a:rPr lang="en-US" sz="2000" b="0" dirty="0" err="1"/>
              <a:t>aOR</a:t>
            </a:r>
            <a:r>
              <a:rPr lang="en-US" sz="2000" b="0" dirty="0"/>
              <a:t> 62.8)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err="1"/>
              <a:t>Endometriose</a:t>
            </a:r>
            <a:r>
              <a:rPr lang="en-US" sz="2000" b="0" dirty="0"/>
              <a:t> (</a:t>
            </a:r>
            <a:r>
              <a:rPr lang="en-US" sz="2000" b="0" dirty="0" err="1"/>
              <a:t>aOR</a:t>
            </a:r>
            <a:r>
              <a:rPr lang="en-US" sz="2000" b="0" dirty="0"/>
              <a:t> 9.4)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err="1"/>
              <a:t>Zahl</a:t>
            </a:r>
            <a:r>
              <a:rPr lang="en-US" sz="2000" b="0" dirty="0"/>
              <a:t> der </a:t>
            </a:r>
            <a:r>
              <a:rPr lang="en-US" sz="2000" b="0" dirty="0" err="1"/>
              <a:t>Sectiones</a:t>
            </a:r>
            <a:r>
              <a:rPr lang="en-US" sz="2000" b="0" dirty="0"/>
              <a:t> (</a:t>
            </a:r>
            <a:r>
              <a:rPr lang="en-US" sz="2000" b="0" dirty="0" err="1"/>
              <a:t>aOR</a:t>
            </a:r>
            <a:r>
              <a:rPr lang="en-US" sz="2000" b="0" dirty="0"/>
              <a:t> 4.7 pro </a:t>
            </a:r>
            <a:r>
              <a:rPr lang="en-US" sz="2000" b="0" dirty="0" err="1"/>
              <a:t>zusätzliche</a:t>
            </a:r>
            <a:r>
              <a:rPr lang="en-US" sz="2000" b="0" dirty="0"/>
              <a:t> </a:t>
            </a:r>
            <a:r>
              <a:rPr lang="en-US" sz="2000" b="0" dirty="0" err="1"/>
              <a:t>Sectio</a:t>
            </a:r>
            <a:r>
              <a:rPr lang="en-US" sz="2000" b="0" dirty="0"/>
              <a:t>)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dirty="0" err="1"/>
              <a:t>Retrovertierter</a:t>
            </a:r>
            <a:r>
              <a:rPr lang="en-US" sz="2000" b="0" dirty="0"/>
              <a:t> Uterus (</a:t>
            </a:r>
            <a:r>
              <a:rPr lang="en-US" sz="2000" b="0" dirty="0" err="1"/>
              <a:t>aOR</a:t>
            </a:r>
            <a:r>
              <a:rPr lang="en-US" sz="2000" b="0" dirty="0"/>
              <a:t> 2.1)</a:t>
            </a:r>
          </a:p>
          <a:p>
            <a:pPr>
              <a:lnSpc>
                <a:spcPct val="150000"/>
              </a:lnSpc>
            </a:pPr>
            <a:endParaRPr lang="en-US" sz="900" b="1" dirty="0"/>
          </a:p>
          <a:p>
            <a:pPr>
              <a:lnSpc>
                <a:spcPct val="150000"/>
              </a:lnSpc>
            </a:pPr>
            <a:r>
              <a:rPr lang="en-US" sz="2000" b="0" dirty="0"/>
              <a:t>Eine elective </a:t>
            </a:r>
            <a:r>
              <a:rPr lang="en-US" sz="2000" b="0" dirty="0" err="1"/>
              <a:t>Sectio</a:t>
            </a:r>
            <a:r>
              <a:rPr lang="en-US" sz="2000" b="0" dirty="0"/>
              <a:t> </a:t>
            </a:r>
            <a:r>
              <a:rPr lang="en-US" sz="2000" b="0" dirty="0" err="1"/>
              <a:t>geht</a:t>
            </a:r>
            <a:r>
              <a:rPr lang="en-US" sz="2000" b="0" dirty="0"/>
              <a:t> </a:t>
            </a:r>
            <a:r>
              <a:rPr lang="en-US" sz="2000" b="0" dirty="0" err="1"/>
              <a:t>scheinbar</a:t>
            </a:r>
            <a:r>
              <a:rPr lang="en-US" sz="2000" b="0" dirty="0"/>
              <a:t> </a:t>
            </a:r>
            <a:r>
              <a:rPr lang="en-US" sz="2000" dirty="0" err="1"/>
              <a:t>nicht</a:t>
            </a:r>
            <a:r>
              <a:rPr lang="en-US" sz="2000" b="0" dirty="0"/>
              <a:t> </a:t>
            </a:r>
            <a:r>
              <a:rPr lang="en-US" sz="2000" b="0" dirty="0" err="1"/>
              <a:t>mit</a:t>
            </a:r>
            <a:r>
              <a:rPr lang="en-US" sz="2000" b="0" dirty="0"/>
              <a:t> </a:t>
            </a:r>
            <a:r>
              <a:rPr lang="en-US" sz="2000" b="0" dirty="0" err="1"/>
              <a:t>einem</a:t>
            </a:r>
            <a:r>
              <a:rPr lang="en-US" sz="2000" b="0" dirty="0"/>
              <a:t> </a:t>
            </a:r>
            <a:r>
              <a:rPr lang="en-US" sz="2000" b="0" dirty="0" err="1"/>
              <a:t>erhöhten</a:t>
            </a:r>
            <a:r>
              <a:rPr lang="en-US" sz="2000" b="0" dirty="0"/>
              <a:t> </a:t>
            </a:r>
            <a:r>
              <a:rPr lang="en-US" sz="2000" b="0" dirty="0" err="1"/>
              <a:t>Risiko</a:t>
            </a:r>
            <a:r>
              <a:rPr lang="en-US" sz="2000" b="0" dirty="0"/>
              <a:t> </a:t>
            </a:r>
            <a:r>
              <a:rPr lang="en-US" sz="2000" b="0" dirty="0" err="1"/>
              <a:t>einher</a:t>
            </a:r>
            <a:r>
              <a:rPr lang="en-US" sz="2000" b="0" dirty="0"/>
              <a:t> (</a:t>
            </a:r>
            <a:r>
              <a:rPr lang="en-US" sz="2000" b="0" dirty="0" err="1"/>
              <a:t>aOR</a:t>
            </a:r>
            <a:r>
              <a:rPr lang="en-US" sz="2000" b="0" dirty="0"/>
              <a:t> 0.24).</a:t>
            </a:r>
          </a:p>
          <a:p>
            <a:endParaRPr lang="en-US" sz="2000" b="1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26D3871-BE36-83DA-8E56-A4D402D6E4E8}"/>
              </a:ext>
            </a:extLst>
          </p:cNvPr>
          <p:cNvSpPr txBox="1"/>
          <p:nvPr/>
        </p:nvSpPr>
        <p:spPr>
          <a:xfrm>
            <a:off x="403605" y="1639817"/>
            <a:ext cx="8064896" cy="4651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Sectiones</a:t>
            </a:r>
            <a:r>
              <a:rPr lang="en-US" sz="2000" b="1" dirty="0"/>
              <a:t> </a:t>
            </a:r>
            <a:r>
              <a:rPr lang="en-US" sz="2000" b="1" dirty="0" err="1"/>
              <a:t>sind</a:t>
            </a:r>
            <a:r>
              <a:rPr lang="en-US" sz="2000" b="1" dirty="0"/>
              <a:t> </a:t>
            </a:r>
            <a:r>
              <a:rPr lang="en-US" sz="2000" b="1" dirty="0" err="1"/>
              <a:t>eindeutig</a:t>
            </a:r>
            <a:r>
              <a:rPr lang="en-US" sz="2000" b="1" dirty="0"/>
              <a:t> </a:t>
            </a:r>
            <a:r>
              <a:rPr lang="en-US" sz="2000" b="1" dirty="0" err="1"/>
              <a:t>mit</a:t>
            </a:r>
            <a:r>
              <a:rPr lang="en-US" sz="2000" b="1" dirty="0"/>
              <a:t> </a:t>
            </a:r>
            <a:r>
              <a:rPr lang="en-US" sz="2000" b="1" dirty="0" err="1"/>
              <a:t>einer</a:t>
            </a:r>
            <a:r>
              <a:rPr lang="en-US" sz="2000" b="1" dirty="0"/>
              <a:t> </a:t>
            </a:r>
            <a:r>
              <a:rPr lang="en-US" sz="2000" b="1" dirty="0" err="1"/>
              <a:t>reduzierten</a:t>
            </a:r>
            <a:r>
              <a:rPr lang="en-US" sz="2000" b="1" dirty="0"/>
              <a:t> </a:t>
            </a:r>
            <a:r>
              <a:rPr lang="en-US" sz="2000" dirty="0" err="1"/>
              <a:t>F</a:t>
            </a:r>
            <a:r>
              <a:rPr lang="en-US" sz="2000" b="1" dirty="0" err="1"/>
              <a:t>ertilität</a:t>
            </a:r>
            <a:r>
              <a:rPr lang="en-US" sz="2000" b="1" dirty="0"/>
              <a:t> </a:t>
            </a:r>
            <a:r>
              <a:rPr lang="en-US" sz="2000" b="1" dirty="0" err="1"/>
              <a:t>assoziiert</a:t>
            </a:r>
            <a:r>
              <a:rPr lang="en-US" sz="2000" b="1" dirty="0"/>
              <a:t>. Die </a:t>
            </a:r>
            <a:r>
              <a:rPr lang="en-US" sz="2000" b="1" dirty="0" err="1"/>
              <a:t>Ursachen</a:t>
            </a:r>
            <a:r>
              <a:rPr lang="en-US" sz="2000" b="1" dirty="0"/>
              <a:t> für die </a:t>
            </a:r>
            <a:r>
              <a:rPr lang="en-US" sz="2000" b="1" dirty="0" err="1"/>
              <a:t>reduzierte</a:t>
            </a:r>
            <a:r>
              <a:rPr lang="en-US" sz="2000" b="1" dirty="0"/>
              <a:t> </a:t>
            </a:r>
            <a:r>
              <a:rPr lang="en-US" sz="2000" b="1" dirty="0" err="1"/>
              <a:t>Fertilität</a:t>
            </a:r>
            <a:r>
              <a:rPr lang="en-US" sz="2000" b="1" dirty="0"/>
              <a:t> </a:t>
            </a:r>
            <a:r>
              <a:rPr lang="en-US" sz="2000" b="1" dirty="0" err="1"/>
              <a:t>sind</a:t>
            </a:r>
            <a:r>
              <a:rPr lang="en-US" sz="2000" b="1" dirty="0"/>
              <a:t> </a:t>
            </a:r>
            <a:r>
              <a:rPr lang="en-US" sz="2000" b="1" dirty="0" err="1"/>
              <a:t>unklar</a:t>
            </a:r>
            <a:r>
              <a:rPr lang="en-US" sz="2000" dirty="0"/>
              <a:t>. </a:t>
            </a:r>
            <a:r>
              <a:rPr lang="en-US" sz="2000" dirty="0" err="1"/>
              <a:t>W</a:t>
            </a:r>
            <a:r>
              <a:rPr lang="en-US" sz="2000" b="1" dirty="0" err="1"/>
              <a:t>ahrscheinlich</a:t>
            </a:r>
            <a:r>
              <a:rPr lang="en-US" sz="2000" b="1" dirty="0"/>
              <a:t> </a:t>
            </a:r>
            <a:r>
              <a:rPr lang="en-US" sz="2000" dirty="0" err="1"/>
              <a:t>haben</a:t>
            </a:r>
            <a:r>
              <a:rPr lang="en-US" sz="2000" dirty="0"/>
              <a:t> </a:t>
            </a:r>
            <a:r>
              <a:rPr lang="en-US" sz="2000" dirty="0" err="1"/>
              <a:t>Isthmocelen</a:t>
            </a:r>
            <a:r>
              <a:rPr lang="en-US" sz="2000" dirty="0"/>
              <a:t> den </a:t>
            </a:r>
            <a:r>
              <a:rPr lang="en-US" sz="2000" dirty="0" err="1"/>
              <a:t>grössten</a:t>
            </a:r>
            <a:r>
              <a:rPr lang="en-US" sz="2000" dirty="0"/>
              <a:t> negative </a:t>
            </a:r>
            <a:r>
              <a:rPr lang="en-US" sz="2000" dirty="0" err="1"/>
              <a:t>Effekt</a:t>
            </a:r>
            <a:r>
              <a:rPr lang="en-US" sz="2000" dirty="0"/>
              <a:t>, </a:t>
            </a:r>
            <a:r>
              <a:rPr lang="en-US" sz="2000" dirty="0" err="1"/>
              <a:t>wahrscheinlich</a:t>
            </a:r>
            <a:r>
              <a:rPr lang="en-US" sz="2000" dirty="0"/>
              <a:t> </a:t>
            </a:r>
            <a:r>
              <a:rPr lang="en-US" sz="2000" dirty="0" err="1"/>
              <a:t>gibt</a:t>
            </a:r>
            <a:r>
              <a:rPr lang="en-US" sz="2000" dirty="0"/>
              <a:t> es </a:t>
            </a:r>
            <a:r>
              <a:rPr lang="en-US" sz="2000" dirty="0" err="1"/>
              <a:t>aber</a:t>
            </a:r>
            <a:r>
              <a:rPr lang="en-US" sz="2000" dirty="0"/>
              <a:t>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noch</a:t>
            </a:r>
            <a:r>
              <a:rPr lang="en-US" sz="2000" dirty="0"/>
              <a:t> </a:t>
            </a:r>
            <a:r>
              <a:rPr lang="en-US" sz="2000" dirty="0" err="1"/>
              <a:t>andere</a:t>
            </a:r>
            <a:r>
              <a:rPr lang="en-US" sz="2000" dirty="0"/>
              <a:t> </a:t>
            </a:r>
            <a:r>
              <a:rPr lang="en-US" sz="2000" dirty="0" err="1"/>
              <a:t>Faktoren</a:t>
            </a:r>
            <a:r>
              <a:rPr lang="en-US" sz="2000" b="1" dirty="0"/>
              <a:t>. 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/>
              <a:t>Es </a:t>
            </a:r>
            <a:r>
              <a:rPr lang="en-US" sz="2000" b="1" dirty="0" err="1"/>
              <a:t>gibt</a:t>
            </a:r>
            <a:r>
              <a:rPr lang="en-US" sz="2000" b="1" dirty="0"/>
              <a:t> </a:t>
            </a:r>
            <a:r>
              <a:rPr lang="en-US" sz="2000" b="1" dirty="0" err="1"/>
              <a:t>eine</a:t>
            </a:r>
            <a:r>
              <a:rPr lang="en-US" sz="2000" b="1" dirty="0"/>
              <a:t> </a:t>
            </a:r>
            <a:r>
              <a:rPr lang="en-US" sz="2000" b="1" dirty="0" err="1"/>
              <a:t>Vielzahl</a:t>
            </a:r>
            <a:r>
              <a:rPr lang="en-US" sz="2000" b="1" dirty="0"/>
              <a:t> </a:t>
            </a:r>
            <a:r>
              <a:rPr lang="en-US" sz="2000" b="1" dirty="0" err="1"/>
              <a:t>prädisponierender</a:t>
            </a:r>
            <a:r>
              <a:rPr lang="en-US" sz="2000" b="1" dirty="0"/>
              <a:t> </a:t>
            </a:r>
            <a:r>
              <a:rPr lang="en-US" sz="2000" b="1" dirty="0" err="1"/>
              <a:t>Faktoren</a:t>
            </a:r>
            <a:r>
              <a:rPr lang="en-US" sz="2000" b="1" dirty="0"/>
              <a:t> für die </a:t>
            </a:r>
            <a:r>
              <a:rPr lang="en-US" sz="2000" b="1" dirty="0" err="1"/>
              <a:t>Entwicklung</a:t>
            </a:r>
            <a:r>
              <a:rPr lang="en-US" sz="2000" b="1" dirty="0"/>
              <a:t> </a:t>
            </a:r>
            <a:r>
              <a:rPr lang="en-US" sz="2000" b="1" dirty="0" err="1"/>
              <a:t>einer</a:t>
            </a:r>
            <a:r>
              <a:rPr lang="en-US" sz="2000" b="1" dirty="0"/>
              <a:t> </a:t>
            </a:r>
            <a:r>
              <a:rPr lang="en-US" sz="2000" b="1" dirty="0" err="1"/>
              <a:t>Isthmocele</a:t>
            </a:r>
            <a:r>
              <a:rPr lang="en-US" sz="2000" b="1" dirty="0"/>
              <a:t>, die </a:t>
            </a:r>
            <a:r>
              <a:rPr lang="en-US" sz="2000" b="1" dirty="0" err="1"/>
              <a:t>jedoch</a:t>
            </a:r>
            <a:r>
              <a:rPr lang="en-US" sz="2000" b="1" dirty="0"/>
              <a:t> </a:t>
            </a:r>
            <a:r>
              <a:rPr lang="en-US" sz="2000" b="1" dirty="0" err="1"/>
              <a:t>schwer</a:t>
            </a:r>
            <a:r>
              <a:rPr lang="en-US" sz="2000" b="1" dirty="0"/>
              <a:t> </a:t>
            </a:r>
            <a:r>
              <a:rPr lang="en-US" sz="2000" b="1" dirty="0" err="1"/>
              <a:t>beeinflussbar</a:t>
            </a:r>
            <a:r>
              <a:rPr lang="en-US" sz="2000" b="1" dirty="0"/>
              <a:t> </a:t>
            </a:r>
            <a:r>
              <a:rPr lang="en-US" sz="2000" b="1" dirty="0" err="1"/>
              <a:t>sind</a:t>
            </a:r>
            <a:r>
              <a:rPr lang="en-US" sz="2000" b="1" dirty="0"/>
              <a:t>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 err="1"/>
              <a:t>Nach</a:t>
            </a:r>
            <a:r>
              <a:rPr lang="en-US" sz="2000" b="1" dirty="0"/>
              <a:t> </a:t>
            </a:r>
            <a:r>
              <a:rPr lang="en-US" sz="2000" b="1" dirty="0" err="1"/>
              <a:t>einer</a:t>
            </a:r>
            <a:r>
              <a:rPr lang="en-US" sz="2000" b="1" dirty="0"/>
              <a:t> </a:t>
            </a:r>
            <a:r>
              <a:rPr lang="en-US" sz="2000" b="1" dirty="0" err="1"/>
              <a:t>elektiven</a:t>
            </a:r>
            <a:r>
              <a:rPr lang="en-US" sz="2000" b="1" dirty="0"/>
              <a:t> </a:t>
            </a:r>
            <a:r>
              <a:rPr lang="en-US" sz="2000" b="1" dirty="0" err="1"/>
              <a:t>Sectio</a:t>
            </a:r>
            <a:r>
              <a:rPr lang="en-US" sz="2000" b="1" dirty="0"/>
              <a:t> </a:t>
            </a:r>
            <a:r>
              <a:rPr lang="en-US" sz="2000" b="1" dirty="0" err="1"/>
              <a:t>scheint</a:t>
            </a:r>
            <a:r>
              <a:rPr lang="en-US" sz="2000" b="1" dirty="0"/>
              <a:t> die </a:t>
            </a:r>
            <a:r>
              <a:rPr lang="en-US" sz="2000" b="1" dirty="0" err="1"/>
              <a:t>Prävalenz</a:t>
            </a:r>
            <a:r>
              <a:rPr lang="en-US" sz="2000" b="1" dirty="0"/>
              <a:t> </a:t>
            </a:r>
            <a:r>
              <a:rPr lang="en-US" sz="2000" b="1" dirty="0" err="1"/>
              <a:t>geringer</a:t>
            </a:r>
            <a:r>
              <a:rPr lang="en-US" sz="2000" b="1" dirty="0"/>
              <a:t> </a:t>
            </a:r>
            <a:r>
              <a:rPr lang="en-US" sz="2000" b="1" dirty="0" err="1"/>
              <a:t>zu</a:t>
            </a:r>
            <a:r>
              <a:rPr lang="en-US" sz="2000" b="1" dirty="0"/>
              <a:t> sein.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5.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F4383C6-EE80-E79F-7D89-3C3DB8DE1623}"/>
              </a:ext>
            </a:extLst>
          </p:cNvPr>
          <p:cNvSpPr txBox="1"/>
          <p:nvPr/>
        </p:nvSpPr>
        <p:spPr>
          <a:xfrm>
            <a:off x="2123728" y="2114280"/>
            <a:ext cx="4572000" cy="113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Social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</a:t>
            </a:r>
            <a:r>
              <a:rPr lang="de-DE" dirty="0" err="1">
                <a:solidFill>
                  <a:schemeClr val="tx2">
                    <a:lumMod val="50000"/>
                  </a:schemeClr>
                </a:solidFill>
                <a:latin typeface="+mn-lt"/>
              </a:rPr>
              <a:t>freezing</a:t>
            </a:r>
            <a:r>
              <a:rPr lang="de-DE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– wie viele Oozyten braucht es wirklich? </a:t>
            </a:r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1951AE4D-67A7-B09F-69E2-A10F3BCDD813}"/>
              </a:ext>
            </a:extLst>
          </p:cNvPr>
          <p:cNvSpPr txBox="1">
            <a:spLocks/>
          </p:cNvSpPr>
          <p:nvPr/>
        </p:nvSpPr>
        <p:spPr>
          <a:xfrm>
            <a:off x="1278487" y="3645024"/>
            <a:ext cx="6587026" cy="1107996"/>
          </a:xfrm>
          <a:prstGeom prst="rect">
            <a:avLst/>
          </a:prstGeom>
        </p:spPr>
        <p:txBody>
          <a:bodyPr/>
          <a:lstStyle>
            <a:lvl1pPr marL="195263" indent="-1952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263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906463" indent="-1397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241425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576388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0335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4907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9479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051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de-DE" b="0" kern="0" dirty="0"/>
              <a:t>ESHRE 2026, Braga et al., Sao Paulo, Brasilien, </a:t>
            </a:r>
            <a:r>
              <a:rPr lang="en-US" b="0" kern="0" dirty="0">
                <a:latin typeface="Roboto" panose="02000000000000000000" pitchFamily="2" charset="0"/>
              </a:rPr>
              <a:t>O-037 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536" y="1124744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2" y="489331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9312" y="365330"/>
            <a:ext cx="2360671" cy="708201"/>
          </a:xfrm>
          <a:prstGeom prst="rect">
            <a:avLst/>
          </a:prstGeom>
        </p:spPr>
      </p:pic>
      <p:sp>
        <p:nvSpPr>
          <p:cNvPr id="4" name="Textplatzhalter 5">
            <a:extLst>
              <a:ext uri="{FF2B5EF4-FFF2-40B4-BE49-F238E27FC236}">
                <a16:creationId xmlns:a16="http://schemas.microsoft.com/office/drawing/2014/main" id="{D5F121D2-457B-A04C-20BB-E547840CF07E}"/>
              </a:ext>
            </a:extLst>
          </p:cNvPr>
          <p:cNvSpPr txBox="1">
            <a:spLocks/>
          </p:cNvSpPr>
          <p:nvPr/>
        </p:nvSpPr>
        <p:spPr>
          <a:xfrm>
            <a:off x="92131" y="1146236"/>
            <a:ext cx="4271845" cy="1311212"/>
          </a:xfrm>
          <a:prstGeom prst="rect">
            <a:avLst/>
          </a:prstGeom>
        </p:spPr>
        <p:txBody>
          <a:bodyPr/>
          <a:lstStyle>
            <a:lvl1pPr marL="195263" indent="-1952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263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906463" indent="-1397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241425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576388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0335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4907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9479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051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de-DE" sz="1800" b="0" kern="0" dirty="0" err="1">
                <a:latin typeface="+mj-lt"/>
              </a:rPr>
              <a:t>Social</a:t>
            </a:r>
            <a:r>
              <a:rPr lang="de-DE" sz="1800" b="0" kern="0" dirty="0">
                <a:latin typeface="+mj-lt"/>
              </a:rPr>
              <a:t> </a:t>
            </a:r>
            <a:r>
              <a:rPr lang="de-DE" sz="1800" b="0" kern="0" dirty="0" err="1">
                <a:latin typeface="+mj-lt"/>
              </a:rPr>
              <a:t>freezing</a:t>
            </a:r>
            <a:r>
              <a:rPr lang="de-DE" sz="1800" b="0" kern="0" dirty="0">
                <a:latin typeface="+mj-lt"/>
              </a:rPr>
              <a:t> boomt (Vidal et al., </a:t>
            </a:r>
            <a:r>
              <a:rPr lang="de-DE" sz="1800" b="0" kern="0" dirty="0" err="1">
                <a:latin typeface="+mj-lt"/>
              </a:rPr>
              <a:t>submitted</a:t>
            </a:r>
            <a:r>
              <a:rPr lang="de-DE" sz="1800" b="0" kern="0" dirty="0">
                <a:latin typeface="+mj-lt"/>
              </a:rPr>
              <a:t>: Ca. 50% von ca. 1000 Berner Studentinnen würden </a:t>
            </a:r>
            <a:r>
              <a:rPr lang="de-DE" sz="1800" b="0" kern="0" dirty="0" err="1">
                <a:latin typeface="+mj-lt"/>
              </a:rPr>
              <a:t>Social</a:t>
            </a:r>
            <a:r>
              <a:rPr lang="de-DE" sz="1800" b="0" kern="0" dirty="0">
                <a:latin typeface="+mj-lt"/>
              </a:rPr>
              <a:t> </a:t>
            </a:r>
            <a:r>
              <a:rPr lang="de-DE" sz="1800" b="0" kern="0" dirty="0" err="1">
                <a:latin typeface="+mj-lt"/>
              </a:rPr>
              <a:t>freezing</a:t>
            </a:r>
            <a:r>
              <a:rPr lang="de-DE" sz="1800" b="0" kern="0" dirty="0">
                <a:latin typeface="+mj-lt"/>
              </a:rPr>
              <a:t> erwägen). </a:t>
            </a:r>
          </a:p>
          <a:p>
            <a:r>
              <a:rPr lang="de-DE" sz="1800" b="0" kern="0" dirty="0">
                <a:latin typeface="+mj-lt"/>
              </a:rPr>
              <a:t>Frauen setzten </a:t>
            </a:r>
            <a:r>
              <a:rPr lang="de-DE" sz="1800" b="0" kern="0" dirty="0" err="1">
                <a:latin typeface="+mj-lt"/>
              </a:rPr>
              <a:t>grosse</a:t>
            </a:r>
            <a:r>
              <a:rPr lang="de-DE" sz="1800" b="0" kern="0" dirty="0">
                <a:latin typeface="+mj-lt"/>
              </a:rPr>
              <a:t> Hoffnung auf den Erfolg des </a:t>
            </a:r>
            <a:r>
              <a:rPr lang="de-DE" sz="1800" b="0" kern="0" dirty="0" err="1">
                <a:latin typeface="+mj-lt"/>
              </a:rPr>
              <a:t>Social</a:t>
            </a:r>
            <a:r>
              <a:rPr lang="de-DE" sz="1800" b="0" kern="0" dirty="0">
                <a:latin typeface="+mj-lt"/>
              </a:rPr>
              <a:t> </a:t>
            </a:r>
            <a:r>
              <a:rPr lang="de-DE" sz="1800" b="0" kern="0" dirty="0" err="1">
                <a:latin typeface="+mj-lt"/>
              </a:rPr>
              <a:t>freezings</a:t>
            </a:r>
            <a:r>
              <a:rPr lang="de-DE" sz="1800" b="0" kern="0" dirty="0">
                <a:latin typeface="+mj-lt"/>
              </a:rPr>
              <a:t>.</a:t>
            </a:r>
          </a:p>
          <a:p>
            <a:r>
              <a:rPr lang="de-DE" sz="1800" b="0" kern="0" dirty="0">
                <a:latin typeface="+mj-lt"/>
              </a:rPr>
              <a:t>Erste Berichte von frustrierten Frauen auf, bei denen das </a:t>
            </a:r>
            <a:r>
              <a:rPr lang="de-DE" sz="1800" b="0" kern="0" dirty="0" err="1">
                <a:latin typeface="+mj-lt"/>
              </a:rPr>
              <a:t>Social</a:t>
            </a:r>
            <a:r>
              <a:rPr lang="de-DE" sz="1800" b="0" kern="0" dirty="0">
                <a:latin typeface="+mj-lt"/>
              </a:rPr>
              <a:t> </a:t>
            </a:r>
            <a:r>
              <a:rPr lang="de-DE" sz="1800" b="0" kern="0" dirty="0" err="1">
                <a:latin typeface="+mj-lt"/>
              </a:rPr>
              <a:t>freezing</a:t>
            </a:r>
            <a:r>
              <a:rPr lang="de-DE" sz="1800" b="0" kern="0" dirty="0">
                <a:latin typeface="+mj-lt"/>
              </a:rPr>
              <a:t> erfolglos war. 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F01A371-47CD-3240-30ED-36B9B157A981}"/>
              </a:ext>
            </a:extLst>
          </p:cNvPr>
          <p:cNvSpPr txBox="1"/>
          <p:nvPr/>
        </p:nvSpPr>
        <p:spPr>
          <a:xfrm>
            <a:off x="6284497" y="6184420"/>
            <a:ext cx="28937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dirty="0">
                <a:latin typeface="+mj-lt"/>
              </a:rPr>
              <a:t>Doyle et al., Fertil Steril 2016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56B7E27-C1A8-22B4-8325-D4D3D25B6F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88" r="2325"/>
          <a:stretch/>
        </p:blipFill>
        <p:spPr>
          <a:xfrm rot="5400000">
            <a:off x="4366795" y="1457092"/>
            <a:ext cx="4597103" cy="4857555"/>
          </a:xfrm>
          <a:prstGeom prst="rect">
            <a:avLst/>
          </a:prstGeom>
        </p:spPr>
      </p:pic>
      <p:sp>
        <p:nvSpPr>
          <p:cNvPr id="7" name="Textplatzhalter 5">
            <a:extLst>
              <a:ext uri="{FF2B5EF4-FFF2-40B4-BE49-F238E27FC236}">
                <a16:creationId xmlns:a16="http://schemas.microsoft.com/office/drawing/2014/main" id="{D5D518F2-6C5E-FDFA-E4E0-9C9CB48AB098}"/>
              </a:ext>
            </a:extLst>
          </p:cNvPr>
          <p:cNvSpPr txBox="1">
            <a:spLocks/>
          </p:cNvSpPr>
          <p:nvPr/>
        </p:nvSpPr>
        <p:spPr>
          <a:xfrm>
            <a:off x="83412" y="3892580"/>
            <a:ext cx="4144504" cy="1962846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lnSpc>
                <a:spcPct val="100000"/>
              </a:lnSpc>
              <a:defRPr sz="3200" b="0">
                <a:latin typeface="+mn-lt"/>
                <a:ea typeface="+mn-ea"/>
                <a:cs typeface="+mn-cs"/>
              </a:defRPr>
            </a:lvl1pPr>
            <a:lvl2pPr marL="171450" indent="-171450">
              <a:lnSpc>
                <a:spcPct val="100000"/>
              </a:lnSpc>
              <a:buClr>
                <a:srgbClr val="00C3E3"/>
              </a:buClr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71450" indent="-171450">
              <a:lnSpc>
                <a:spcPct val="100000"/>
              </a:lnSpc>
              <a:buClr>
                <a:srgbClr val="00C3E3"/>
              </a:buClr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71450" indent="-171450">
              <a:lnSpc>
                <a:spcPct val="100000"/>
              </a:lnSpc>
              <a:buClr>
                <a:srgbClr val="00C3E3"/>
              </a:buClr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71450" indent="-171450">
              <a:lnSpc>
                <a:spcPct val="100000"/>
              </a:lnSpc>
              <a:buClr>
                <a:srgbClr val="00C3E3"/>
              </a:buClr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de-DE" sz="1800" b="1" dirty="0">
                <a:latin typeface="+mj-lt"/>
              </a:rPr>
              <a:t>Es gibt 3 Wege, die Zahl der erforderlichen Oozyten festzulegen: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latin typeface="+mj-lt"/>
              </a:rPr>
              <a:t>Einfach die übliche Anzahl von 20 Oozyten angeben.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latin typeface="+mj-lt"/>
              </a:rPr>
              <a:t>Artikel wie jenen von Doyle et al., 2016 nutzen  (s. rechts).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 dirty="0">
                <a:latin typeface="+mj-lt"/>
              </a:rPr>
              <a:t>Dem hier präsentierten Beitrag von Braga et al. folgen und deren Vorgehensweise übernehmen?</a:t>
            </a:r>
          </a:p>
          <a:p>
            <a:endParaRPr lang="de-DE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5056437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EC694F4-E7DE-9AB8-AAE8-C8AA8B6F7E57}"/>
              </a:ext>
            </a:extLst>
          </p:cNvPr>
          <p:cNvSpPr txBox="1"/>
          <p:nvPr/>
        </p:nvSpPr>
        <p:spPr>
          <a:xfrm>
            <a:off x="359407" y="1627831"/>
            <a:ext cx="8569647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900" b="1" dirty="0">
                <a:latin typeface="+mn-lt"/>
              </a:rPr>
              <a:t>Es gibt Systeme, mit denen, KI-Basiert, </a:t>
            </a:r>
            <a:r>
              <a:rPr lang="de-CH" sz="1900" dirty="0">
                <a:latin typeface="+mn-lt"/>
              </a:rPr>
              <a:t>d</a:t>
            </a:r>
            <a:r>
              <a:rPr lang="de-CH" sz="1900" b="1" dirty="0">
                <a:latin typeface="+mn-lt"/>
              </a:rPr>
              <a:t>as Entwicklungspotential der Oozyten bestimmt werden kann. </a:t>
            </a:r>
          </a:p>
          <a:p>
            <a:r>
              <a:rPr lang="de-CH" sz="1900" b="0" dirty="0">
                <a:latin typeface="+mn-lt"/>
              </a:rPr>
              <a:t>Unter Verwendung eines dieser Systeme, Magenta genannt, wurde, basierend auf vielen Tausend Oozyten, </a:t>
            </a:r>
            <a:r>
              <a:rPr lang="de-CH" sz="1900" b="0" dirty="0" err="1">
                <a:latin typeface="+mn-lt"/>
              </a:rPr>
              <a:t>Social</a:t>
            </a:r>
            <a:r>
              <a:rPr lang="de-CH" sz="1900" b="0" dirty="0">
                <a:latin typeface="+mn-lt"/>
              </a:rPr>
              <a:t> </a:t>
            </a:r>
            <a:r>
              <a:rPr lang="de-CH" sz="1900" b="0" dirty="0" err="1">
                <a:latin typeface="+mn-lt"/>
              </a:rPr>
              <a:t>freezing</a:t>
            </a:r>
            <a:r>
              <a:rPr lang="de-CH" sz="1900" b="0" dirty="0">
                <a:latin typeface="+mn-lt"/>
              </a:rPr>
              <a:t>/ IVF/ Eizellspende-Zyklen  ein Modell zur Berechnung des  Entwicklungspotentials entwickelt. </a:t>
            </a:r>
          </a:p>
          <a:p>
            <a:r>
              <a:rPr lang="de-CH" sz="1900" dirty="0">
                <a:latin typeface="+mn-lt"/>
              </a:rPr>
              <a:t>B</a:t>
            </a:r>
            <a:r>
              <a:rPr lang="de-CH" sz="1900" b="1" dirty="0">
                <a:latin typeface="+mn-lt"/>
              </a:rPr>
              <a:t>asierend auf der Erfolgsrate in Abhängigkeit vom Alter der Frau und dem «Magenta-Score» wurde kalkuliert, wie viele Oozyten für die Entwicklung von 3 euploiden Blastozysten erforderlich seien. </a:t>
            </a:r>
          </a:p>
          <a:p>
            <a:endParaRPr lang="de-CH" sz="1900" dirty="0">
              <a:latin typeface="+mn-lt"/>
            </a:endParaRPr>
          </a:p>
          <a:p>
            <a:r>
              <a:rPr lang="de-CH" sz="1900" dirty="0">
                <a:latin typeface="+mn-lt"/>
              </a:rPr>
              <a:t>3 euploide Blastozysten wurden als Zielkriterium definiert, da diese kumulativ mit einer rund 95%igen Wahrscheinlichkeit zu einer Schwangerschaft, weitgehend unabhängig vom Alter Frau führen </a:t>
            </a:r>
            <a:r>
              <a:rPr lang="de-CH" sz="1900" b="0" dirty="0">
                <a:latin typeface="+mn-lt"/>
              </a:rPr>
              <a:t>(Lebendgeburtenrate dann ca. 90%. </a:t>
            </a:r>
            <a:r>
              <a:rPr lang="de-CH" sz="1900" b="0" dirty="0" err="1">
                <a:latin typeface="+mn-lt"/>
              </a:rPr>
              <a:t>Pirtea</a:t>
            </a:r>
            <a:r>
              <a:rPr lang="de-CH" sz="1900" b="0" dirty="0">
                <a:latin typeface="+mn-lt"/>
              </a:rPr>
              <a:t> et al., Fertil Steril 2021).</a:t>
            </a:r>
          </a:p>
          <a:p>
            <a:endParaRPr lang="de-CH" sz="1900" b="0" dirty="0">
              <a:latin typeface="+mn-lt"/>
            </a:endParaRPr>
          </a:p>
          <a:p>
            <a:r>
              <a:rPr lang="de-CH" sz="1900" b="0" dirty="0">
                <a:latin typeface="+mn-lt"/>
              </a:rPr>
              <a:t>Kosten für die Beurteilung der Oozyten eines Stimulationszyklus ca. 200,-?</a:t>
            </a:r>
          </a:p>
          <a:p>
            <a:endParaRPr lang="de-CH" sz="1800" dirty="0">
              <a:latin typeface="+mn-lt"/>
            </a:endParaRPr>
          </a:p>
        </p:txBody>
      </p:sp>
      <p:sp>
        <p:nvSpPr>
          <p:cNvPr id="4" name="Textfeld 9">
            <a:extLst>
              <a:ext uri="{FF2B5EF4-FFF2-40B4-BE49-F238E27FC236}">
                <a16:creationId xmlns:a16="http://schemas.microsoft.com/office/drawing/2014/main" id="{12BE06D9-7286-5614-1050-E70E07D22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106" y="592580"/>
            <a:ext cx="4897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Material &amp; Methoden</a:t>
            </a:r>
          </a:p>
        </p:txBody>
      </p:sp>
    </p:spTree>
    <p:extLst>
      <p:ext uri="{BB962C8B-B14F-4D97-AF65-F5344CB8AC3E}">
        <p14:creationId xmlns:p14="http://schemas.microsoft.com/office/powerpoint/2010/main" val="190363188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CFC710F-74D1-1917-1BEE-DAA78F11D55D}"/>
              </a:ext>
            </a:extLst>
          </p:cNvPr>
          <p:cNvSpPr txBox="1"/>
          <p:nvPr/>
        </p:nvSpPr>
        <p:spPr>
          <a:xfrm>
            <a:off x="395287" y="1662963"/>
            <a:ext cx="84978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1" dirty="0"/>
              <a:t>Basierend auf dem KI-basierten Magenta-Scoring-System ist, in Abhängigkeit vom Alter der Frau, folgende Anzahl an Oozyten erforderlich, um später 3 euploide Blastozysten nach der Konservierung von Oozyten zu erhalten:</a:t>
            </a:r>
            <a:endParaRPr lang="de-CH" sz="1800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61B4309D-D957-7A44-5282-6699E14E6C20}"/>
              </a:ext>
            </a:extLst>
          </p:cNvPr>
          <p:cNvGraphicFramePr>
            <a:graphicFrameLocks noGrp="1"/>
          </p:cNvGraphicFramePr>
          <p:nvPr/>
        </p:nvGraphicFramePr>
        <p:xfrm>
          <a:off x="395287" y="3236489"/>
          <a:ext cx="8245040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164">
                  <a:extLst>
                    <a:ext uri="{9D8B030D-6E8A-4147-A177-3AD203B41FA5}">
                      <a16:colId xmlns:a16="http://schemas.microsoft.com/office/drawing/2014/main" val="797343674"/>
                    </a:ext>
                  </a:extLst>
                </a:gridCol>
                <a:gridCol w="2070292">
                  <a:extLst>
                    <a:ext uri="{9D8B030D-6E8A-4147-A177-3AD203B41FA5}">
                      <a16:colId xmlns:a16="http://schemas.microsoft.com/office/drawing/2014/main" val="4144510770"/>
                    </a:ext>
                  </a:extLst>
                </a:gridCol>
                <a:gridCol w="2070292">
                  <a:extLst>
                    <a:ext uri="{9D8B030D-6E8A-4147-A177-3AD203B41FA5}">
                      <a16:colId xmlns:a16="http://schemas.microsoft.com/office/drawing/2014/main" val="1866430263"/>
                    </a:ext>
                  </a:extLst>
                </a:gridCol>
                <a:gridCol w="2070292">
                  <a:extLst>
                    <a:ext uri="{9D8B030D-6E8A-4147-A177-3AD203B41FA5}">
                      <a16:colId xmlns:a16="http://schemas.microsoft.com/office/drawing/2014/main" val="4057072523"/>
                    </a:ext>
                  </a:extLst>
                </a:gridCol>
              </a:tblGrid>
              <a:tr h="300839"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&gt;40 Jahre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121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65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49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379878"/>
                  </a:ext>
                </a:extLst>
              </a:tr>
              <a:tr h="300839"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37-40 Jahre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52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29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226737"/>
                  </a:ext>
                </a:extLst>
              </a:tr>
              <a:tr h="300839"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34-36 Jahre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32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18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08031"/>
                  </a:ext>
                </a:extLst>
              </a:tr>
              <a:tr h="300839"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30-33 Jahre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24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14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046761"/>
                  </a:ext>
                </a:extLst>
              </a:tr>
              <a:tr h="300839">
                <a:tc>
                  <a:txBody>
                    <a:bodyPr/>
                    <a:lstStyle/>
                    <a:p>
                      <a:r>
                        <a:rPr lang="de-CH" sz="2000" b="0" dirty="0">
                          <a:solidFill>
                            <a:schemeClr val="tx1"/>
                          </a:solidFill>
                        </a:rPr>
                        <a:t>&lt;30 Jahre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18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11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dirty="0"/>
                        <a:t>9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3782"/>
                  </a:ext>
                </a:extLst>
              </a:tr>
              <a:tr h="311981">
                <a:tc>
                  <a:txBody>
                    <a:bodyPr/>
                    <a:lstStyle/>
                    <a:p>
                      <a:endParaRPr lang="de-CH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/>
                        <a:t>Niedrige Eizellqualität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/>
                        <a:t>Mittlere Eizellqualität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CH" sz="2000" b="0" dirty="0"/>
                        <a:t>Hohe Eizellqualität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288772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35000"/>
            <a:ext cx="4537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BDD62B1D-E1E5-418E-8298-41BBDD86356D}"/>
              </a:ext>
            </a:extLst>
          </p:cNvPr>
          <p:cNvSpPr txBox="1">
            <a:spLocks/>
          </p:cNvSpPr>
          <p:nvPr/>
        </p:nvSpPr>
        <p:spPr>
          <a:xfrm>
            <a:off x="539552" y="1844824"/>
            <a:ext cx="7857182" cy="3168352"/>
          </a:xfrm>
          <a:prstGeom prst="rect">
            <a:avLst/>
          </a:prstGeom>
        </p:spPr>
        <p:txBody>
          <a:bodyPr/>
          <a:lstStyle>
            <a:lvl1pPr marL="195263" indent="-1952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263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906463" indent="-1397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241425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576388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0335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4907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9479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051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</a:pPr>
            <a:r>
              <a:rPr lang="de-DE" sz="2000" b="1" kern="0" dirty="0"/>
              <a:t>Die Abschätzung der erforderlichen Eizellzahl für ein Erfolg-versprechendes </a:t>
            </a:r>
            <a:r>
              <a:rPr lang="de-DE" sz="2000" b="1" kern="0" dirty="0" err="1"/>
              <a:t>Social</a:t>
            </a:r>
            <a:r>
              <a:rPr lang="de-DE" sz="2000" b="1" kern="0" dirty="0"/>
              <a:t> </a:t>
            </a:r>
            <a:r>
              <a:rPr lang="de-DE" sz="2000" b="1" kern="0" dirty="0" err="1"/>
              <a:t>freezing</a:t>
            </a:r>
            <a:r>
              <a:rPr lang="de-DE" sz="2000" b="1" kern="0" dirty="0"/>
              <a:t> ist sehr schwierig.</a:t>
            </a:r>
          </a:p>
          <a:p>
            <a:pPr marL="0" indent="0">
              <a:buNone/>
            </a:pPr>
            <a:r>
              <a:rPr lang="de-DE" sz="2000" b="1" kern="0" dirty="0"/>
              <a:t>KI-generierte Scores, wie jene vom Magenta-System, können offensichtlich die Eizellqualität relativ gut vorrausagen.</a:t>
            </a:r>
          </a:p>
          <a:p>
            <a:endParaRPr lang="de-DE" sz="2000" b="1" kern="0" dirty="0"/>
          </a:p>
          <a:p>
            <a:pPr marL="0" indent="0">
              <a:buNone/>
            </a:pPr>
            <a:r>
              <a:rPr lang="de-DE" sz="2000" kern="0" dirty="0"/>
              <a:t>Fragen: </a:t>
            </a:r>
            <a:endParaRPr lang="de-DE" sz="2000" b="1" kern="0" dirty="0"/>
          </a:p>
          <a:p>
            <a:r>
              <a:rPr lang="de-DE" sz="2000" b="0" kern="0" dirty="0"/>
              <a:t>Ist davon auszugehen, dass die Systeme schon weitgehend ausgereift sind? (Aktuell werden diese System nur von sehr wenigen Zentren verwendet, meines Wissens von keinem Zentrum in der Schweiz). </a:t>
            </a:r>
          </a:p>
          <a:p>
            <a:r>
              <a:rPr lang="de-DE" sz="2000" b="0" kern="0" dirty="0"/>
              <a:t>Sollten wir mehr Oozyten konservieren in der Annahme des „</a:t>
            </a:r>
            <a:r>
              <a:rPr lang="de-DE" sz="2000" b="0" kern="0" dirty="0" err="1"/>
              <a:t>worst</a:t>
            </a:r>
            <a:r>
              <a:rPr lang="de-DE" sz="2000" b="0" kern="0" dirty="0"/>
              <a:t> </a:t>
            </a:r>
            <a:r>
              <a:rPr lang="de-DE" sz="2000" b="0" kern="0" dirty="0" err="1"/>
              <a:t>case</a:t>
            </a:r>
            <a:r>
              <a:rPr lang="de-DE" sz="2000" b="0" kern="0" dirty="0"/>
              <a:t>“, d.h. einer schlechten </a:t>
            </a:r>
            <a:r>
              <a:rPr lang="de-DE" sz="2000" b="0" kern="0" dirty="0" err="1"/>
              <a:t>Oozytenqualität</a:t>
            </a:r>
            <a:r>
              <a:rPr lang="de-DE" sz="2000" b="0" kern="0" dirty="0"/>
              <a:t>? </a:t>
            </a:r>
          </a:p>
          <a:p>
            <a:pPr marL="0" indent="0">
              <a:buNone/>
            </a:pPr>
            <a:endParaRPr lang="de-DE" sz="2000" b="1" kern="0" dirty="0"/>
          </a:p>
          <a:p>
            <a:pPr marL="0" indent="0">
              <a:buNone/>
            </a:pPr>
            <a:endParaRPr lang="de-DE" sz="2000" b="1" kern="0" dirty="0"/>
          </a:p>
          <a:p>
            <a:endParaRPr lang="de-DE" sz="1800" b="0" kern="0" dirty="0"/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6.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65B5CE1A-560F-0A46-D6E3-5A5F130B6D64}"/>
              </a:ext>
            </a:extLst>
          </p:cNvPr>
          <p:cNvSpPr txBox="1"/>
          <p:nvPr/>
        </p:nvSpPr>
        <p:spPr>
          <a:xfrm>
            <a:off x="1547664" y="2204864"/>
            <a:ext cx="6030416" cy="1478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32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Kurz &amp; knapp</a:t>
            </a:r>
          </a:p>
          <a:p>
            <a:pPr algn="ctr">
              <a:lnSpc>
                <a:spcPct val="150000"/>
              </a:lnSpc>
            </a:pPr>
            <a:r>
              <a:rPr lang="de-DE" sz="3200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3 Themen – 1 Folie pro Thema</a:t>
            </a:r>
            <a:endParaRPr lang="de-DE" b="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955491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536" y="1223171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17" y="499513"/>
            <a:ext cx="554481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IVF und Herzgesundheit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65330"/>
            <a:ext cx="2627784" cy="78833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B253CCE-B791-CD18-F26C-6D2DC301DB04}"/>
              </a:ext>
            </a:extLst>
          </p:cNvPr>
          <p:cNvSpPr txBox="1"/>
          <p:nvPr/>
        </p:nvSpPr>
        <p:spPr>
          <a:xfrm>
            <a:off x="215417" y="1294056"/>
            <a:ext cx="882107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/>
              <a:t>Scherrer et al., </a:t>
            </a:r>
            <a:r>
              <a:rPr lang="de-CH" sz="2000" b="0" dirty="0" err="1"/>
              <a:t>Circulation</a:t>
            </a:r>
            <a:r>
              <a:rPr lang="de-CH" sz="2000" b="0" dirty="0"/>
              <a:t>, 2000 (CH): IVF- Adoleszente </a:t>
            </a:r>
            <a:r>
              <a:rPr lang="de-CH" sz="2000" b="0" u="sng" dirty="0"/>
              <a:t>haben einen höheren Blutdruck</a:t>
            </a:r>
            <a:r>
              <a:rPr lang="de-CH" sz="2000" b="0" dirty="0"/>
              <a:t>. Diese Studie ging, insbesondere in der Schweiz, über Jahre durch die Presse.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 err="1"/>
              <a:t>Oberhoffer</a:t>
            </a:r>
            <a:r>
              <a:rPr lang="de-CH" sz="2000" b="0" dirty="0"/>
              <a:t> et al., Children (Basel), 2025 (SD): </a:t>
            </a:r>
            <a:r>
              <a:rPr lang="de-CH" sz="2000" b="0" u="sng" dirty="0"/>
              <a:t>kein höherer Blutdruck. </a:t>
            </a:r>
          </a:p>
          <a:p>
            <a:pPr>
              <a:spcBef>
                <a:spcPts val="600"/>
              </a:spcBef>
            </a:pPr>
            <a:r>
              <a:rPr lang="de-CH" sz="2000" dirty="0">
                <a:solidFill>
                  <a:srgbClr val="C00000"/>
                </a:solidFill>
              </a:rPr>
              <a:t>-&gt; Kontroverse Datenlage, ob eine IVF den Blutdruck der Kinder erhöht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C012981-A13D-CB58-A184-5F841989D3BE}"/>
              </a:ext>
            </a:extLst>
          </p:cNvPr>
          <p:cNvSpPr txBox="1"/>
          <p:nvPr/>
        </p:nvSpPr>
        <p:spPr>
          <a:xfrm>
            <a:off x="233939" y="3142607"/>
            <a:ext cx="88210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/>
              <a:t>Jensen et al., ESHRE 2026, O-332: Dänische Kohortenstudie. 172 ART-Adoleszente wurden gematcht mit 107 Spontankonzipierten. Ergebnis: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/>
              <a:t>RR: +3.2mmHg (CI 95% CI:1.0-5.4)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/>
              <a:t>Prävalenz Hypertonus nach Frisch-Transfer: 19%.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/>
              <a:t>Prävalenz Hypertonus nach Kryo-Transfer: 17%.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/>
              <a:t>Prävalenz bei nach Spontankonzeption: 6%.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/>
              <a:t>Adjustiertes Risikozunahme: Frisch: x 3.7, </a:t>
            </a:r>
            <a:r>
              <a:rPr lang="de-CH" sz="2000" b="0" dirty="0" err="1"/>
              <a:t>Kryo</a:t>
            </a:r>
            <a:r>
              <a:rPr lang="de-CH" sz="2000" b="0" dirty="0"/>
              <a:t> x 3.1.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è"/>
            </a:pPr>
            <a:r>
              <a:rPr lang="de-CH" sz="2000" dirty="0">
                <a:solidFill>
                  <a:srgbClr val="C00000"/>
                </a:solidFill>
              </a:rPr>
              <a:t>An der Erhöhung des Blutdrucks durch eine IVF-Therapie scheint doch etwas dran zu sein.</a:t>
            </a:r>
          </a:p>
          <a:p>
            <a:pPr>
              <a:spcBef>
                <a:spcPts val="600"/>
              </a:spcBef>
            </a:pPr>
            <a:r>
              <a:rPr lang="de-CH" sz="2000" dirty="0"/>
              <a:t>Aber: Ursachen und klinische Konsequenzen sind unklar. </a:t>
            </a:r>
          </a:p>
        </p:txBody>
      </p:sp>
    </p:spTree>
    <p:extLst>
      <p:ext uri="{BB962C8B-B14F-4D97-AF65-F5344CB8AC3E}">
        <p14:creationId xmlns:p14="http://schemas.microsoft.com/office/powerpoint/2010/main" val="1123210301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2656" y="128649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56" y="281498"/>
            <a:ext cx="554481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100" dirty="0" err="1">
                <a:solidFill>
                  <a:srgbClr val="006666"/>
                </a:solidFill>
                <a:latin typeface="Arial Black" panose="020B0604020202020204" pitchFamily="34" charset="0"/>
              </a:rPr>
              <a:t>Semaglutid</a:t>
            </a:r>
            <a:r>
              <a:rPr lang="de-CH" altLang="de-DE" sz="3100" dirty="0">
                <a:solidFill>
                  <a:srgbClr val="006666"/>
                </a:solidFill>
                <a:latin typeface="Arial Black" panose="020B0604020202020204" pitchFamily="34" charset="0"/>
              </a:rPr>
              <a:t> vor Kinderwunschtherapie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65330"/>
            <a:ext cx="2627784" cy="78833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B253CCE-B791-CD18-F26C-6D2DC301DB04}"/>
              </a:ext>
            </a:extLst>
          </p:cNvPr>
          <p:cNvSpPr txBox="1"/>
          <p:nvPr/>
        </p:nvSpPr>
        <p:spPr>
          <a:xfrm>
            <a:off x="287513" y="1547363"/>
            <a:ext cx="8821079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b="0" dirty="0"/>
              <a:t>Weltkongresse 2025: GLP-1 </a:t>
            </a:r>
            <a:r>
              <a:rPr lang="de-CH" sz="2000" b="0" dirty="0" err="1"/>
              <a:t>Rezeptoragonisten</a:t>
            </a:r>
            <a:r>
              <a:rPr lang="de-CH" sz="2000" b="0" dirty="0"/>
              <a:t> sollten 2 Monate (</a:t>
            </a:r>
            <a:r>
              <a:rPr lang="de-CH" sz="2000" b="0" dirty="0" err="1"/>
              <a:t>Semiglutid</a:t>
            </a:r>
            <a:r>
              <a:rPr lang="de-CH" sz="2000" b="0" dirty="0"/>
              <a:t>) und </a:t>
            </a:r>
            <a:r>
              <a:rPr lang="de-CH" sz="2000" b="0" dirty="0" err="1"/>
              <a:t>Liraglutid</a:t>
            </a:r>
            <a:r>
              <a:rPr lang="de-CH" sz="2000" b="0" dirty="0"/>
              <a:t> (0 Monate) vor der Schwangerschaft gestoppt werden. Eine Einnahme in der frühen Schwangerschaft scheint, bei limitierter Datenlage, risikoarm zu sein.</a:t>
            </a:r>
          </a:p>
          <a:p>
            <a:pPr>
              <a:spcBef>
                <a:spcPts val="600"/>
              </a:spcBef>
            </a:pPr>
            <a:r>
              <a:rPr lang="de-CH" sz="2000" dirty="0">
                <a:solidFill>
                  <a:srgbClr val="C00000"/>
                </a:solidFill>
              </a:rPr>
              <a:t>GLP-1 </a:t>
            </a:r>
            <a:r>
              <a:rPr lang="de-CH" sz="2000" dirty="0" err="1">
                <a:solidFill>
                  <a:srgbClr val="C00000"/>
                </a:solidFill>
              </a:rPr>
              <a:t>Rezeptoragonisten</a:t>
            </a:r>
            <a:r>
              <a:rPr lang="de-CH" sz="2000" dirty="0">
                <a:solidFill>
                  <a:srgbClr val="C00000"/>
                </a:solidFill>
              </a:rPr>
              <a:t> scheinen eine interessante Option zur Verbesserung der Fertilität zu sein.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C901780-29BD-6BBF-2A3C-5102807D519F}"/>
              </a:ext>
            </a:extLst>
          </p:cNvPr>
          <p:cNvSpPr txBox="1"/>
          <p:nvPr/>
        </p:nvSpPr>
        <p:spPr>
          <a:xfrm>
            <a:off x="287514" y="3717032"/>
            <a:ext cx="862302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err="1"/>
              <a:t>Hoviid</a:t>
            </a:r>
            <a:r>
              <a:rPr lang="de-CH" sz="2000" dirty="0"/>
              <a:t> et al., ESHRE 2026, 0-097: Dänische </a:t>
            </a:r>
            <a:r>
              <a:rPr lang="de-CH" sz="2000" dirty="0" err="1"/>
              <a:t>Registerkohortenstudie</a:t>
            </a:r>
            <a:r>
              <a:rPr lang="de-CH" sz="2000" dirty="0"/>
              <a:t>, 2018-2024. Mit und ohne </a:t>
            </a:r>
            <a:r>
              <a:rPr lang="de-CH" sz="2000" dirty="0" err="1"/>
              <a:t>Semiglutidexposition</a:t>
            </a:r>
            <a:r>
              <a:rPr lang="de-CH" sz="2000" dirty="0"/>
              <a:t>, </a:t>
            </a:r>
            <a:r>
              <a:rPr lang="de-CH" sz="2000" dirty="0" err="1"/>
              <a:t>adj.</a:t>
            </a:r>
            <a:r>
              <a:rPr lang="de-CH" sz="2000" dirty="0"/>
              <a:t> Ergebnisse: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 err="1"/>
              <a:t>Semiglutid</a:t>
            </a:r>
            <a:r>
              <a:rPr lang="de-CH" sz="2000" b="0" dirty="0"/>
              <a:t> Männer vor IUI (n=133): höhere SS-Rate: </a:t>
            </a:r>
            <a:r>
              <a:rPr lang="de-CH" sz="2000" b="0" dirty="0" err="1"/>
              <a:t>aOR</a:t>
            </a:r>
            <a:r>
              <a:rPr lang="de-CH" sz="2000" b="0" dirty="0"/>
              <a:t>: 1.52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 err="1"/>
              <a:t>Semiglitid</a:t>
            </a:r>
            <a:r>
              <a:rPr lang="de-CH" sz="2000" b="0" dirty="0"/>
              <a:t> Frauen vor IUI (n= 226): kein Effekt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b="0" dirty="0" err="1"/>
              <a:t>Semiglutid</a:t>
            </a:r>
            <a:r>
              <a:rPr lang="de-CH" sz="2000" b="0" dirty="0"/>
              <a:t> Frauen und Männer vor 1. IVF-Stimulation (n=421): Geringere SS-Rate: </a:t>
            </a:r>
            <a:r>
              <a:rPr lang="de-CH" sz="2000" b="0" dirty="0" err="1"/>
              <a:t>aOR</a:t>
            </a:r>
            <a:r>
              <a:rPr lang="de-CH" sz="2000" b="0" dirty="0"/>
              <a:t> 0.7. </a:t>
            </a:r>
          </a:p>
          <a:p>
            <a:r>
              <a:rPr lang="de-CH" sz="2000" b="0" dirty="0"/>
              <a:t>Keine Daten zum Gewichtsverlauf und zum geburtshilflichen Verlauf.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è"/>
            </a:pPr>
            <a:r>
              <a:rPr lang="de-CH" sz="2000" dirty="0">
                <a:solidFill>
                  <a:srgbClr val="C00000"/>
                </a:solidFill>
              </a:rPr>
              <a:t>Datenlage noch zu gering für eine Empfehlung.</a:t>
            </a:r>
          </a:p>
        </p:txBody>
      </p:sp>
    </p:spTree>
    <p:extLst>
      <p:ext uri="{BB962C8B-B14F-4D97-AF65-F5344CB8AC3E}">
        <p14:creationId xmlns:p14="http://schemas.microsoft.com/office/powerpoint/2010/main" val="722168113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536" y="1401310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054" y="365330"/>
            <a:ext cx="610356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100" dirty="0">
                <a:solidFill>
                  <a:srgbClr val="006666"/>
                </a:solidFill>
                <a:latin typeface="Arial Black" panose="020B0604020202020204" pitchFamily="34" charset="0"/>
              </a:rPr>
              <a:t>Outcome nach PGT-A nach wiederholten (≥ 2) Aborten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65330"/>
            <a:ext cx="2627784" cy="78833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BF33A8A-45EE-8EF1-8A2A-AB1B1829B93F}"/>
              </a:ext>
            </a:extLst>
          </p:cNvPr>
          <p:cNvSpPr txBox="1"/>
          <p:nvPr/>
        </p:nvSpPr>
        <p:spPr>
          <a:xfrm>
            <a:off x="161054" y="1522079"/>
            <a:ext cx="8982946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200" b="0" dirty="0"/>
              <a:t>Meist (&gt;50%) lässt sich bei wiederholten Aborten keine Ursache bei einer leitliniengerechten Abklärung finden. Aufgrund dessen ist anzunehmen, dass eine grosser Teil der Aborte auf eine Aneuploidie zurückzuführen ist. </a:t>
            </a:r>
            <a:r>
              <a:rPr lang="de-CH" sz="2200" dirty="0">
                <a:solidFill>
                  <a:srgbClr val="C00000"/>
                </a:solidFill>
              </a:rPr>
              <a:t>Bedeutet dies, dass eine PGT-A die Lebendgeburtenchance nach habituellen Aborten bei einer IVF-Therapie auf ein normales Niveau erhöhen kann?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CH" sz="2200" dirty="0"/>
              <a:t>Blagojevic et al., ESHRE 2026, O-275: Retrospektive Auswertung von 795 </a:t>
            </a:r>
            <a:r>
              <a:rPr lang="de-CH" sz="2200" u="sng" dirty="0"/>
              <a:t>euploiden</a:t>
            </a:r>
            <a:r>
              <a:rPr lang="de-CH" sz="2200" dirty="0"/>
              <a:t> Transferzyklen (30-37J.) eines Zentrums (2017–2025) im St. n. wiederholten Aborten. Ergebnisse: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100" b="0" dirty="0"/>
              <a:t>Keine Abortanamnese (n=579): Lebendgeburtenrate: 50,4%.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100" b="0" dirty="0"/>
              <a:t>Wiederholte Aborte ohne andere Ursache (n=170): 36.5% (</a:t>
            </a:r>
            <a:r>
              <a:rPr lang="de-CH" sz="2100" b="0" dirty="0" err="1"/>
              <a:t>aRR</a:t>
            </a:r>
            <a:r>
              <a:rPr lang="de-CH" sz="2100" b="0" dirty="0"/>
              <a:t>: 0.75)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100" b="0" dirty="0"/>
              <a:t>Wiederholte Aborte mit anderen Ursache (n=46): 30.4% (</a:t>
            </a:r>
            <a:r>
              <a:rPr lang="de-CH" sz="2100" b="0" dirty="0" err="1"/>
              <a:t>aRR</a:t>
            </a:r>
            <a:r>
              <a:rPr lang="de-CH" sz="2100" b="0" dirty="0"/>
              <a:t>: 0.62).</a:t>
            </a:r>
          </a:p>
          <a:p>
            <a:endParaRPr lang="de-CH" sz="800" dirty="0"/>
          </a:p>
          <a:p>
            <a:r>
              <a:rPr lang="de-CH" sz="2200" dirty="0">
                <a:solidFill>
                  <a:srgbClr val="C00000"/>
                </a:solidFill>
              </a:rPr>
              <a:t>-&gt; Eine PGT kann die Lebendgeburtenchance bei habituellen Aborten nicht «normalisieren» </a:t>
            </a:r>
            <a:r>
              <a:rPr lang="de-CH" sz="2200" dirty="0"/>
              <a:t>-&gt; Macht eine PGT-A dann Sinn?</a:t>
            </a:r>
          </a:p>
        </p:txBody>
      </p:sp>
    </p:spTree>
    <p:extLst>
      <p:ext uri="{BB962C8B-B14F-4D97-AF65-F5344CB8AC3E}">
        <p14:creationId xmlns:p14="http://schemas.microsoft.com/office/powerpoint/2010/main" val="1377069454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Gerade Verbindung 3">
            <a:extLst>
              <a:ext uri="{FF2B5EF4-FFF2-40B4-BE49-F238E27FC236}">
                <a16:creationId xmlns:a16="http://schemas.microsoft.com/office/drawing/2014/main" id="{3466DD9D-CE20-3477-398B-A5B449AD1D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339" name="Textfeld 9">
            <a:extLst>
              <a:ext uri="{FF2B5EF4-FFF2-40B4-BE49-F238E27FC236}">
                <a16:creationId xmlns:a16="http://schemas.microsoft.com/office/drawing/2014/main" id="{48DC17C3-6A9D-232E-1E20-C3203E4A1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38163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7. Thema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9C92FB2-5F68-531D-767F-F0D5B8E0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C6E6AB1-B846-8825-DC21-97AE1006DAB5}"/>
              </a:ext>
            </a:extLst>
          </p:cNvPr>
          <p:cNvSpPr txBox="1"/>
          <p:nvPr/>
        </p:nvSpPr>
        <p:spPr>
          <a:xfrm>
            <a:off x="1952947" y="2348880"/>
            <a:ext cx="53825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8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Follikelpunktionstechniken</a:t>
            </a:r>
            <a:endParaRPr lang="de-CH" sz="2800" dirty="0"/>
          </a:p>
        </p:txBody>
      </p:sp>
      <p:sp>
        <p:nvSpPr>
          <p:cNvPr id="5" name="Textplatzhalter 6">
            <a:extLst>
              <a:ext uri="{FF2B5EF4-FFF2-40B4-BE49-F238E27FC236}">
                <a16:creationId xmlns:a16="http://schemas.microsoft.com/office/drawing/2014/main" id="{1716E717-1156-D972-4903-12B278A8CD8A}"/>
              </a:ext>
            </a:extLst>
          </p:cNvPr>
          <p:cNvSpPr txBox="1">
            <a:spLocks/>
          </p:cNvSpPr>
          <p:nvPr/>
        </p:nvSpPr>
        <p:spPr>
          <a:xfrm>
            <a:off x="1691680" y="3140968"/>
            <a:ext cx="5472608" cy="1107996"/>
          </a:xfrm>
          <a:prstGeom prst="rect">
            <a:avLst/>
          </a:prstGeom>
        </p:spPr>
        <p:txBody>
          <a:bodyPr/>
          <a:lstStyle>
            <a:lvl1pPr marL="195263" indent="-1952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263" indent="-1905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200">
                <a:solidFill>
                  <a:schemeClr val="tx1"/>
                </a:solidFill>
                <a:latin typeface="+mn-lt"/>
                <a:ea typeface="+mn-ea"/>
              </a:defRPr>
            </a:lvl2pPr>
            <a:lvl3pPr marL="906463" indent="-1397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241425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1576388" indent="-144463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5pPr>
            <a:lvl6pPr marL="20335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6pPr>
            <a:lvl7pPr marL="24907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7pPr>
            <a:lvl8pPr marL="29479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8pPr>
            <a:lvl9pPr marL="3405188" indent="-14446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None/>
            </a:pPr>
            <a:r>
              <a:rPr lang="de-DE" sz="1800" b="0" kern="0" dirty="0"/>
              <a:t>ESHRE 2026, </a:t>
            </a:r>
            <a:r>
              <a:rPr lang="de-DE" sz="1800" b="0" kern="0" dirty="0" err="1"/>
              <a:t>Bianciotto</a:t>
            </a:r>
            <a:r>
              <a:rPr lang="de-DE" sz="1800" b="0" kern="0" dirty="0"/>
              <a:t> et al., Buenos Aires, </a:t>
            </a:r>
            <a:r>
              <a:rPr lang="en-US" sz="1800" b="0" kern="0" dirty="0">
                <a:latin typeface="Roboto" panose="02000000000000000000" pitchFamily="2" charset="0"/>
              </a:rPr>
              <a:t>P-848 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54365-EF8E-966A-3591-C0513140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DCEDDEC3-F6FD-CA71-FCAB-A5DCAB3831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3699B8E3-461E-269F-E5CC-092193E1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620713"/>
            <a:ext cx="29527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>
                <a:solidFill>
                  <a:srgbClr val="006666"/>
                </a:solidFill>
                <a:latin typeface="Arial Black" panose="020B06040202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470AE9CB-5167-9F84-4B4A-EB87C1049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8363A4D1-2A57-0827-D655-7057FD952190}"/>
              </a:ext>
            </a:extLst>
          </p:cNvPr>
          <p:cNvSpPr txBox="1"/>
          <p:nvPr/>
        </p:nvSpPr>
        <p:spPr>
          <a:xfrm>
            <a:off x="432235" y="1829049"/>
            <a:ext cx="7704856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/>
              <a:t>Standardmässig werden Follikel transvaginal aspiriert.</a:t>
            </a:r>
          </a:p>
          <a:p>
            <a:endParaRPr lang="de-CH" sz="1800" dirty="0"/>
          </a:p>
          <a:p>
            <a:pPr>
              <a:spcAft>
                <a:spcPts val="600"/>
              </a:spcAft>
            </a:pPr>
            <a:r>
              <a:rPr lang="de-CH" sz="1800" dirty="0"/>
              <a:t>Die Risiken sind gering und das Risiko für Komplikationen, die eine Hospitalisation erfordern, liegt bei: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sz="1800" dirty="0"/>
              <a:t>&lt;1% bei einer normal stimulierten IVF und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sz="1800" dirty="0"/>
              <a:t>&lt;0.1% bei einer Natural Cycle oder Minimal stimulierten IVF. </a:t>
            </a:r>
            <a:r>
              <a:rPr lang="de-CH" sz="1600" b="0" dirty="0"/>
              <a:t>(Magaton….v. Wolff et al., RBM online, 2025) 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72DAACA-F7C8-A0CB-F80E-202B03D02788}"/>
              </a:ext>
            </a:extLst>
          </p:cNvPr>
          <p:cNvSpPr txBox="1"/>
          <p:nvPr/>
        </p:nvSpPr>
        <p:spPr>
          <a:xfrm>
            <a:off x="388480" y="3967797"/>
            <a:ext cx="89289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/>
              <a:t>Aber nicht immer sind die Ovarien problemlos vaginal zu aspirieren aufgrund: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sz="1800" dirty="0"/>
              <a:t>Intraabdomineller Adhäsionen,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sz="1800" dirty="0" err="1"/>
              <a:t>Virgo</a:t>
            </a:r>
            <a:r>
              <a:rPr lang="de-CH" sz="1800" dirty="0"/>
              <a:t> </a:t>
            </a:r>
            <a:r>
              <a:rPr lang="de-CH" sz="1800" dirty="0" err="1"/>
              <a:t>intacta</a:t>
            </a:r>
            <a:r>
              <a:rPr lang="de-CH" sz="1800" dirty="0"/>
              <a:t> mit grossen </a:t>
            </a:r>
            <a:r>
              <a:rPr lang="de-CH" sz="1800" dirty="0" err="1"/>
              <a:t>Hymenalsaum</a:t>
            </a:r>
            <a:r>
              <a:rPr lang="de-CH" sz="1800" dirty="0"/>
              <a:t>,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sz="1800" dirty="0"/>
              <a:t>Transposition der Ovarien,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e-CH" sz="1800" dirty="0"/>
              <a:t>Transplantation von </a:t>
            </a:r>
            <a:r>
              <a:rPr lang="de-CH" sz="1800" dirty="0" err="1"/>
              <a:t>Ovargewebe</a:t>
            </a:r>
            <a:r>
              <a:rPr lang="de-CH" sz="1800" dirty="0"/>
              <a:t> in die Bauchwand.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C7572AD-0B19-C90D-E384-ECC613407CF6}"/>
              </a:ext>
            </a:extLst>
          </p:cNvPr>
          <p:cNvSpPr txBox="1"/>
          <p:nvPr/>
        </p:nvSpPr>
        <p:spPr>
          <a:xfrm>
            <a:off x="971600" y="5661248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1" dirty="0">
                <a:solidFill>
                  <a:srgbClr val="C00000"/>
                </a:solidFill>
              </a:rPr>
              <a:t>Und was dann?</a:t>
            </a:r>
          </a:p>
        </p:txBody>
      </p:sp>
    </p:spTree>
    <p:extLst>
      <p:ext uri="{BB962C8B-B14F-4D97-AF65-F5344CB8AC3E}">
        <p14:creationId xmlns:p14="http://schemas.microsoft.com/office/powerpoint/2010/main" val="33275781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Hintergrund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86A7FBE-64A1-A9F1-D913-AED8AC4F5113}"/>
              </a:ext>
            </a:extLst>
          </p:cNvPr>
          <p:cNvSpPr txBox="1">
            <a:spLocks/>
          </p:cNvSpPr>
          <p:nvPr/>
        </p:nvSpPr>
        <p:spPr>
          <a:xfrm>
            <a:off x="17310328" y="12073497"/>
            <a:ext cx="1342916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18DCF13-FF42-031D-27DF-AF1C353AF027}"/>
              </a:ext>
            </a:extLst>
          </p:cNvPr>
          <p:cNvSpPr txBox="1"/>
          <p:nvPr/>
        </p:nvSpPr>
        <p:spPr>
          <a:xfrm>
            <a:off x="428900" y="1659455"/>
            <a:ext cx="10159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1" u="sng" dirty="0"/>
              <a:t>Transuterine Punktion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9EE225C-3B58-9341-27A4-09392C6F1DCA}"/>
              </a:ext>
            </a:extLst>
          </p:cNvPr>
          <p:cNvSpPr txBox="1"/>
          <p:nvPr/>
        </p:nvSpPr>
        <p:spPr>
          <a:xfrm>
            <a:off x="427058" y="2275366"/>
            <a:ext cx="857292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sz="1800" b="1" dirty="0"/>
              <a:t>Mögliche Indikation: </a:t>
            </a:r>
          </a:p>
          <a:p>
            <a:r>
              <a:rPr lang="de-CH" sz="1800" dirty="0" err="1"/>
              <a:t>Adäsionen</a:t>
            </a:r>
            <a:r>
              <a:rPr lang="de-CH" sz="1800" dirty="0"/>
              <a:t>, Endometriose, retrouterin fixierte Ovarien.</a:t>
            </a:r>
          </a:p>
          <a:p>
            <a:endParaRPr lang="de-CH" sz="1800" dirty="0"/>
          </a:p>
          <a:p>
            <a:pPr>
              <a:spcAft>
                <a:spcPts val="600"/>
              </a:spcAft>
            </a:pPr>
            <a:r>
              <a:rPr lang="de-CH" sz="1800" b="1" dirty="0"/>
              <a:t>2 Publikationen:</a:t>
            </a:r>
          </a:p>
          <a:p>
            <a:r>
              <a:rPr lang="de-CH" sz="1600" b="0" dirty="0"/>
              <a:t>1. </a:t>
            </a:r>
            <a:r>
              <a:rPr lang="de-CH" sz="1600" b="0" dirty="0" err="1"/>
              <a:t>Wisanto</a:t>
            </a:r>
            <a:r>
              <a:rPr lang="de-CH" sz="1600" b="0" dirty="0"/>
              <a:t> et al., Hum </a:t>
            </a:r>
            <a:r>
              <a:rPr lang="de-CH" sz="1600" b="0" dirty="0" err="1"/>
              <a:t>Reprod</a:t>
            </a:r>
            <a:r>
              <a:rPr lang="de-CH" sz="1600" b="0" dirty="0"/>
              <a:t>. 1989: 22 Aspirationen transuterin &amp; 496 Kontrollen, normal stimulierte IVF, 19G-Nadel, Narkose, Cavum nicht verletzt, keine Antibiose, Eizellzahl und SS-Rate nicht signifikant verschieden. 7/22 Schwangerschaften.</a:t>
            </a:r>
          </a:p>
          <a:p>
            <a:pPr>
              <a:spcBef>
                <a:spcPts val="600"/>
              </a:spcBef>
            </a:pPr>
            <a:r>
              <a:rPr lang="de-CH" sz="1600" dirty="0"/>
              <a:t>-&gt; Keine Komplikationen  </a:t>
            </a:r>
          </a:p>
          <a:p>
            <a:endParaRPr lang="de-CH" sz="1600" b="0" dirty="0"/>
          </a:p>
          <a:p>
            <a:r>
              <a:rPr lang="de-CH" sz="1600" b="0" dirty="0"/>
              <a:t>2. v. Wolff, Natural Cycle and Minimal Stimulation IVF, Springer, 2022, Seite 27.</a:t>
            </a:r>
          </a:p>
          <a:p>
            <a:r>
              <a:rPr lang="de-CH" sz="1600" b="0" dirty="0"/>
              <a:t>4 Aspirationen bei 4 Patientinnen mit Endometriose, Minimal stimulierte IVF, 19G-Nadel, keine Narkose, Cavum nicht verletzt, keine Antibiose, 2/4 Schwangerschaften, 2 Geburten.</a:t>
            </a:r>
          </a:p>
          <a:p>
            <a:pPr>
              <a:spcBef>
                <a:spcPts val="600"/>
              </a:spcBef>
            </a:pPr>
            <a:r>
              <a:rPr lang="de-CH" sz="1600" dirty="0"/>
              <a:t>-&gt; Keine Komplikationen</a:t>
            </a:r>
          </a:p>
          <a:p>
            <a:endParaRPr lang="de-CH" sz="1800" dirty="0"/>
          </a:p>
        </p:txBody>
      </p:sp>
    </p:spTree>
    <p:extLst>
      <p:ext uri="{BB962C8B-B14F-4D97-AF65-F5344CB8AC3E}">
        <p14:creationId xmlns:p14="http://schemas.microsoft.com/office/powerpoint/2010/main" val="4122398634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Hintergrund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86A7FBE-64A1-A9F1-D913-AED8AC4F5113}"/>
              </a:ext>
            </a:extLst>
          </p:cNvPr>
          <p:cNvSpPr txBox="1">
            <a:spLocks/>
          </p:cNvSpPr>
          <p:nvPr/>
        </p:nvSpPr>
        <p:spPr>
          <a:xfrm>
            <a:off x="17310328" y="12073497"/>
            <a:ext cx="1342916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D62002AD-6F64-8EEC-9A06-8AE5CC7259A4}"/>
              </a:ext>
            </a:extLst>
          </p:cNvPr>
          <p:cNvSpPr txBox="1">
            <a:spLocks/>
          </p:cNvSpPr>
          <p:nvPr/>
        </p:nvSpPr>
        <p:spPr>
          <a:xfrm>
            <a:off x="12197063" y="9808821"/>
            <a:ext cx="1356376" cy="4571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D59CE50-0C4E-04EE-53CD-018AB48CB8F9}"/>
              </a:ext>
            </a:extLst>
          </p:cNvPr>
          <p:cNvSpPr txBox="1"/>
          <p:nvPr/>
        </p:nvSpPr>
        <p:spPr>
          <a:xfrm>
            <a:off x="251520" y="1748463"/>
            <a:ext cx="10261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1" u="sng" dirty="0"/>
              <a:t>Transabdominale Aspiration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8A83C35-C117-14FD-A353-373758D7F75C}"/>
              </a:ext>
            </a:extLst>
          </p:cNvPr>
          <p:cNvSpPr txBox="1"/>
          <p:nvPr/>
        </p:nvSpPr>
        <p:spPr>
          <a:xfrm>
            <a:off x="294302" y="2423909"/>
            <a:ext cx="384621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sz="1800" b="1" dirty="0"/>
              <a:t>Mögliche Indikation: </a:t>
            </a:r>
          </a:p>
          <a:p>
            <a:r>
              <a:rPr lang="de-CH" sz="1800" dirty="0"/>
              <a:t>Ovarien an Bauchwand fixiert nach Transposition der </a:t>
            </a:r>
          </a:p>
          <a:p>
            <a:r>
              <a:rPr lang="de-CH" sz="1800" dirty="0"/>
              <a:t>Ovarien.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B8557EF-5D00-98A1-9427-3D838E8F0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60303"/>
            <a:ext cx="9047278" cy="211266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C252D88-4587-3EF3-98EB-874EE1BA6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803" y="2195488"/>
            <a:ext cx="2620727" cy="182881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B01F2EC-1577-4D0E-6340-8E2AE46AE7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9595" y="2214369"/>
            <a:ext cx="2362007" cy="1828811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266066D0-1435-E5AB-805B-70E6C0FE1544}"/>
              </a:ext>
            </a:extLst>
          </p:cNvPr>
          <p:cNvSpPr txBox="1"/>
          <p:nvPr/>
        </p:nvSpPr>
        <p:spPr>
          <a:xfrm>
            <a:off x="3711165" y="1554475"/>
            <a:ext cx="6801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0" dirty="0"/>
              <a:t>Case Report: Anwendung einer Vaginal-</a:t>
            </a:r>
          </a:p>
          <a:p>
            <a:r>
              <a:rPr lang="de-CH" sz="1800" b="0" dirty="0"/>
              <a:t>Schallsonde über die Bauchdecke.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03DFBA6-E7AD-F93C-57DA-47A1974E5919}"/>
              </a:ext>
            </a:extLst>
          </p:cNvPr>
          <p:cNvSpPr txBox="1"/>
          <p:nvPr/>
        </p:nvSpPr>
        <p:spPr>
          <a:xfrm>
            <a:off x="294302" y="3764082"/>
            <a:ext cx="8382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CH" sz="1800" dirty="0"/>
          </a:p>
          <a:p>
            <a:r>
              <a:rPr lang="de-CH" sz="1800" b="0" dirty="0"/>
              <a:t>1 Case </a:t>
            </a:r>
            <a:r>
              <a:rPr lang="de-CH" sz="1800" b="0" dirty="0" err="1"/>
              <a:t>report</a:t>
            </a:r>
            <a:r>
              <a:rPr lang="de-CH" sz="1800" b="0" dirty="0"/>
              <a:t> mit Review: </a:t>
            </a:r>
            <a:r>
              <a:rPr lang="de-CH" sz="1600" b="0" dirty="0"/>
              <a:t>Yang et al., Case Rep </a:t>
            </a:r>
            <a:r>
              <a:rPr lang="de-CH" sz="1600" b="0" dirty="0" err="1"/>
              <a:t>Obstet</a:t>
            </a:r>
            <a:r>
              <a:rPr lang="de-CH" sz="1600" b="0" dirty="0"/>
              <a:t> </a:t>
            </a:r>
            <a:r>
              <a:rPr lang="de-CH" sz="1600" b="0" dirty="0" err="1"/>
              <a:t>Gynecol</a:t>
            </a:r>
            <a:r>
              <a:rPr lang="de-CH" sz="1600" b="0" dirty="0"/>
              <a:t>, 2025. </a:t>
            </a:r>
          </a:p>
        </p:txBody>
      </p:sp>
    </p:spTree>
    <p:extLst>
      <p:ext uri="{BB962C8B-B14F-4D97-AF65-F5344CB8AC3E}">
        <p14:creationId xmlns:p14="http://schemas.microsoft.com/office/powerpoint/2010/main" val="4036871737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Hintergrund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86A7FBE-64A1-A9F1-D913-AED8AC4F5113}"/>
              </a:ext>
            </a:extLst>
          </p:cNvPr>
          <p:cNvSpPr txBox="1">
            <a:spLocks/>
          </p:cNvSpPr>
          <p:nvPr/>
        </p:nvSpPr>
        <p:spPr>
          <a:xfrm>
            <a:off x="17310328" y="12073497"/>
            <a:ext cx="1342916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D62002AD-6F64-8EEC-9A06-8AE5CC7259A4}"/>
              </a:ext>
            </a:extLst>
          </p:cNvPr>
          <p:cNvSpPr txBox="1">
            <a:spLocks/>
          </p:cNvSpPr>
          <p:nvPr/>
        </p:nvSpPr>
        <p:spPr>
          <a:xfrm>
            <a:off x="12197063" y="9808821"/>
            <a:ext cx="1356376" cy="4571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4A574D4C-5664-DDDF-A5A6-AA1B2C39FBBB}"/>
              </a:ext>
            </a:extLst>
          </p:cNvPr>
          <p:cNvSpPr txBox="1"/>
          <p:nvPr/>
        </p:nvSpPr>
        <p:spPr>
          <a:xfrm>
            <a:off x="323528" y="1707576"/>
            <a:ext cx="9298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b="1" u="sng" dirty="0">
                <a:latin typeface="+mn-lt"/>
              </a:rPr>
              <a:t>Transrektale Aspiration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4DB2042-2F67-4B8D-D6BB-7E737857B6E0}"/>
              </a:ext>
            </a:extLst>
          </p:cNvPr>
          <p:cNvSpPr txBox="1"/>
          <p:nvPr/>
        </p:nvSpPr>
        <p:spPr>
          <a:xfrm>
            <a:off x="323528" y="2350161"/>
            <a:ext cx="856964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sz="1800" b="1" dirty="0">
                <a:latin typeface="+mn-lt"/>
              </a:rPr>
              <a:t>Mögliche Indikation: </a:t>
            </a:r>
          </a:p>
          <a:p>
            <a:r>
              <a:rPr lang="de-CH" sz="1800" dirty="0">
                <a:latin typeface="+mn-lt"/>
              </a:rPr>
              <a:t>Medical </a:t>
            </a:r>
            <a:r>
              <a:rPr lang="de-CH" sz="1800" dirty="0" err="1">
                <a:latin typeface="+mn-lt"/>
              </a:rPr>
              <a:t>freezing</a:t>
            </a:r>
            <a:r>
              <a:rPr lang="de-CH" sz="1800" dirty="0">
                <a:latin typeface="+mn-lt"/>
              </a:rPr>
              <a:t>, </a:t>
            </a:r>
            <a:r>
              <a:rPr lang="de-CH" sz="1800" dirty="0" err="1">
                <a:latin typeface="+mn-lt"/>
              </a:rPr>
              <a:t>Social</a:t>
            </a:r>
            <a:r>
              <a:rPr lang="de-CH" sz="1800" dirty="0">
                <a:latin typeface="+mn-lt"/>
              </a:rPr>
              <a:t> </a:t>
            </a:r>
            <a:r>
              <a:rPr lang="de-CH" sz="1800" dirty="0" err="1">
                <a:latin typeface="+mn-lt"/>
              </a:rPr>
              <a:t>freezing</a:t>
            </a:r>
            <a:r>
              <a:rPr lang="de-CH" sz="1800" dirty="0">
                <a:latin typeface="+mn-lt"/>
              </a:rPr>
              <a:t> bei </a:t>
            </a:r>
            <a:r>
              <a:rPr lang="de-CH" sz="1800" dirty="0" err="1">
                <a:latin typeface="+mn-lt"/>
              </a:rPr>
              <a:t>Virgo</a:t>
            </a:r>
            <a:r>
              <a:rPr lang="de-CH" sz="1800" dirty="0">
                <a:latin typeface="+mn-lt"/>
              </a:rPr>
              <a:t> </a:t>
            </a:r>
            <a:r>
              <a:rPr lang="de-CH" sz="1800" dirty="0" err="1">
                <a:latin typeface="+mn-lt"/>
              </a:rPr>
              <a:t>intacta</a:t>
            </a:r>
            <a:r>
              <a:rPr lang="de-CH" sz="1800" dirty="0">
                <a:latin typeface="+mn-lt"/>
              </a:rPr>
              <a:t> mit grossem </a:t>
            </a:r>
            <a:r>
              <a:rPr lang="de-CH" sz="1800" dirty="0" err="1">
                <a:latin typeface="+mn-lt"/>
              </a:rPr>
              <a:t>Hymenalsaum</a:t>
            </a:r>
            <a:r>
              <a:rPr lang="de-CH" sz="1800" dirty="0">
                <a:latin typeface="+mn-lt"/>
              </a:rPr>
              <a:t> mit Wunsch, diesen nicht zu verletzen. </a:t>
            </a:r>
          </a:p>
          <a:p>
            <a:endParaRPr lang="de-CH" sz="1800" dirty="0">
              <a:latin typeface="+mn-lt"/>
            </a:endParaRPr>
          </a:p>
          <a:p>
            <a:r>
              <a:rPr lang="de-CH" sz="1800" b="0" dirty="0">
                <a:latin typeface="+mn-lt"/>
              </a:rPr>
              <a:t>1 Publikation: </a:t>
            </a:r>
          </a:p>
          <a:p>
            <a:r>
              <a:rPr lang="de-CH" sz="1800" b="0" dirty="0">
                <a:latin typeface="+mn-lt"/>
              </a:rPr>
              <a:t>Fakih et al., </a:t>
            </a:r>
            <a:r>
              <a:rPr lang="de-CH" sz="1800" b="0" dirty="0" err="1">
                <a:latin typeface="+mn-lt"/>
              </a:rPr>
              <a:t>RBMonline</a:t>
            </a:r>
            <a:r>
              <a:rPr lang="de-CH" sz="1800" b="0" dirty="0">
                <a:latin typeface="+mn-lt"/>
              </a:rPr>
              <a:t>, 2025: 152 Aspirationen, normal stimulierte IVF, Vorbereitung des Darms wie bei einer Coloskopie, Spülung des Rektums mit </a:t>
            </a:r>
            <a:r>
              <a:rPr lang="de-CH" sz="1800" b="0" dirty="0" err="1">
                <a:latin typeface="+mn-lt"/>
              </a:rPr>
              <a:t>Betadine</a:t>
            </a:r>
            <a:r>
              <a:rPr lang="de-CH" sz="1800" b="0" dirty="0">
                <a:latin typeface="+mn-lt"/>
              </a:rPr>
              <a:t>, danach mit NaCl. </a:t>
            </a:r>
          </a:p>
          <a:p>
            <a:r>
              <a:rPr lang="de-CH" sz="1800" b="0" dirty="0">
                <a:latin typeface="+mn-lt"/>
              </a:rPr>
              <a:t>Antibiose: Prof. Barbara Lawrenz (Co-Autorin), Arabische Emirate: </a:t>
            </a:r>
            <a:r>
              <a:rPr lang="de-CH" sz="1800" b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de-CH" sz="1800" b="0" dirty="0" err="1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Aptos" panose="020B0004020202020204" pitchFamily="34" charset="0"/>
              </a:rPr>
              <a:t>Cefazolin</a:t>
            </a:r>
            <a:r>
              <a:rPr lang="de-CH" sz="1800" b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Aptos" panose="020B0004020202020204" pitchFamily="34" charset="0"/>
              </a:rPr>
              <a:t> 1 g und Metronidazol 500mg präoperativ. Bei Risiken einer Infektion: zusätzlich </a:t>
            </a:r>
            <a:r>
              <a:rPr lang="de-CH" sz="1800" b="0" dirty="0" err="1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Aptos" panose="020B0004020202020204" pitchFamily="34" charset="0"/>
              </a:rPr>
              <a:t>Gentamycin</a:t>
            </a:r>
            <a:r>
              <a:rPr lang="de-CH" sz="1800" b="0" dirty="0">
                <a:solidFill>
                  <a:srgbClr val="212121"/>
                </a:solidFill>
                <a:effectLst/>
                <a:latin typeface="+mn-lt"/>
                <a:ea typeface="Times New Roman" panose="02020603050405020304" pitchFamily="18" charset="0"/>
                <a:cs typeface="Aptos" panose="020B0004020202020204" pitchFamily="34" charset="0"/>
              </a:rPr>
              <a:t> 60 mg </a:t>
            </a:r>
            <a:endParaRPr lang="de-CH" sz="1800" b="0" dirty="0">
              <a:latin typeface="+mn-lt"/>
            </a:endParaRPr>
          </a:p>
          <a:p>
            <a:pPr>
              <a:spcBef>
                <a:spcPts val="600"/>
              </a:spcBef>
            </a:pPr>
            <a:r>
              <a:rPr lang="de-CH" sz="1800" dirty="0">
                <a:latin typeface="+mn-lt"/>
              </a:rPr>
              <a:t>-&gt; Keine Komplikationen  </a:t>
            </a:r>
          </a:p>
          <a:p>
            <a:endParaRPr lang="de-CH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08057844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314" name="Gerade Verbindung 3"/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5" name="Textfeld 9"/>
          <p:cNvSpPr txBox="1">
            <a:spLocks noChangeArrowheads="1"/>
          </p:cNvSpPr>
          <p:nvPr/>
        </p:nvSpPr>
        <p:spPr bwMode="auto">
          <a:xfrm>
            <a:off x="611188" y="533400"/>
            <a:ext cx="48974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A04020102020204" pitchFamily="34" charset="0"/>
              </a:rPr>
              <a:t>Hintergrund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B8167B1C-88B9-B717-588E-813FF46DDB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86A7FBE-64A1-A9F1-D913-AED8AC4F5113}"/>
              </a:ext>
            </a:extLst>
          </p:cNvPr>
          <p:cNvSpPr txBox="1">
            <a:spLocks/>
          </p:cNvSpPr>
          <p:nvPr/>
        </p:nvSpPr>
        <p:spPr>
          <a:xfrm>
            <a:off x="17310328" y="12073497"/>
            <a:ext cx="1342916" cy="184666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D62002AD-6F64-8EEC-9A06-8AE5CC7259A4}"/>
              </a:ext>
            </a:extLst>
          </p:cNvPr>
          <p:cNvSpPr txBox="1">
            <a:spLocks/>
          </p:cNvSpPr>
          <p:nvPr/>
        </p:nvSpPr>
        <p:spPr>
          <a:xfrm>
            <a:off x="12197063" y="9808821"/>
            <a:ext cx="1356376" cy="4571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88FBC27-04CB-2A9C-E8CC-3AACE859FBF6}"/>
              </a:ext>
            </a:extLst>
          </p:cNvPr>
          <p:cNvSpPr txBox="1"/>
          <p:nvPr/>
        </p:nvSpPr>
        <p:spPr>
          <a:xfrm>
            <a:off x="366854" y="1607279"/>
            <a:ext cx="751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u="sng" dirty="0"/>
              <a:t>Laparoskopische Aspiration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67FB31D-1E16-625B-49E6-B62FA650CD63}"/>
              </a:ext>
            </a:extLst>
          </p:cNvPr>
          <p:cNvSpPr txBox="1"/>
          <p:nvPr/>
        </p:nvSpPr>
        <p:spPr>
          <a:xfrm>
            <a:off x="366854" y="2283167"/>
            <a:ext cx="830818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b="1" dirty="0"/>
              <a:t>Mögliche Indikation: </a:t>
            </a:r>
          </a:p>
          <a:p>
            <a:r>
              <a:rPr lang="de-CH" dirty="0"/>
              <a:t>Ovarien an Bauchwand fixiert, Ovarien transvaginal nicht zu erreichen.</a:t>
            </a:r>
          </a:p>
          <a:p>
            <a:endParaRPr lang="de-CH" dirty="0"/>
          </a:p>
          <a:p>
            <a:r>
              <a:rPr lang="de-CH" b="1" dirty="0"/>
              <a:t>2 Optionen: </a:t>
            </a:r>
          </a:p>
          <a:p>
            <a:pPr marL="742950" indent="-742950">
              <a:buAutoNum type="arabicPeriod"/>
            </a:pPr>
            <a:r>
              <a:rPr lang="de-CH" dirty="0"/>
              <a:t>Standard-LSK und Einführen der Punktionsnadel durch den Trokar.</a:t>
            </a:r>
          </a:p>
          <a:p>
            <a:pPr marL="742950" indent="-742950">
              <a:buAutoNum type="arabicPeriod"/>
            </a:pPr>
            <a:r>
              <a:rPr lang="de-CH" b="1" dirty="0">
                <a:solidFill>
                  <a:srgbClr val="C00000"/>
                </a:solidFill>
              </a:rPr>
              <a:t>Anwendung des bei der ESHRE 2026 präsentierten neues Instruments.</a:t>
            </a:r>
          </a:p>
          <a:p>
            <a:endParaRPr lang="de-CH" sz="1800" dirty="0"/>
          </a:p>
        </p:txBody>
      </p:sp>
    </p:spTree>
    <p:extLst>
      <p:ext uri="{BB962C8B-B14F-4D97-AF65-F5344CB8AC3E}">
        <p14:creationId xmlns:p14="http://schemas.microsoft.com/office/powerpoint/2010/main" val="1629230893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362" name="Gerade Verbindung 3">
            <a:extLst>
              <a:ext uri="{FF2B5EF4-FFF2-40B4-BE49-F238E27FC236}">
                <a16:creationId xmlns:a16="http://schemas.microsoft.com/office/drawing/2014/main" id="{8F0109D3-4723-5862-ADBB-F6CA90BC56D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3" name="Textfeld 9">
            <a:extLst>
              <a:ext uri="{FF2B5EF4-FFF2-40B4-BE49-F238E27FC236}">
                <a16:creationId xmlns:a16="http://schemas.microsoft.com/office/drawing/2014/main" id="{6CFB51E5-EEE4-F783-FCCD-862B681B8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119" y="544035"/>
            <a:ext cx="5111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Material &amp; Methoden</a:t>
            </a:r>
          </a:p>
        </p:txBody>
      </p:sp>
      <p:pic>
        <p:nvPicPr>
          <p:cNvPr id="15364" name="Grafik 4">
            <a:extLst>
              <a:ext uri="{FF2B5EF4-FFF2-40B4-BE49-F238E27FC236}">
                <a16:creationId xmlns:a16="http://schemas.microsoft.com/office/drawing/2014/main" id="{2A54EB44-20A0-4BDE-ED32-59103265A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50850"/>
            <a:ext cx="2555875" cy="7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978C3D77-22D7-1B06-36BD-B481FB6FF6E6}"/>
              </a:ext>
            </a:extLst>
          </p:cNvPr>
          <p:cNvSpPr txBox="1">
            <a:spLocks/>
          </p:cNvSpPr>
          <p:nvPr/>
        </p:nvSpPr>
        <p:spPr>
          <a:xfrm>
            <a:off x="17909583" y="11192727"/>
            <a:ext cx="1684218" cy="45719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12700">
              <a:spcBef>
                <a:spcPts val="20"/>
              </a:spcBef>
              <a:tabLst>
                <a:tab pos="1432560" algn="l"/>
              </a:tabLst>
            </a:pPr>
            <a:r>
              <a:rPr lang="de-DE" sz="1800"/>
              <a:t>ReproFacts</a:t>
            </a:r>
            <a:r>
              <a:rPr lang="de-DE" sz="1800" spc="195"/>
              <a:t> </a:t>
            </a:r>
            <a:r>
              <a:rPr lang="de-DE" sz="1800" spc="-20"/>
              <a:t>2026</a:t>
            </a:r>
            <a:r>
              <a:rPr lang="de-DE" sz="1800"/>
              <a:t>  |  17.</a:t>
            </a:r>
            <a:r>
              <a:rPr lang="de-DE" sz="1800" spc="50"/>
              <a:t> </a:t>
            </a:r>
            <a:r>
              <a:rPr lang="de-DE" sz="1800"/>
              <a:t>Juli</a:t>
            </a:r>
            <a:r>
              <a:rPr lang="de-DE" sz="1800" spc="55"/>
              <a:t> </a:t>
            </a:r>
            <a:r>
              <a:rPr lang="de-DE" sz="1800" spc="-20"/>
              <a:t>2026</a:t>
            </a:r>
            <a:endParaRPr lang="de-DE" sz="1800" spc="-2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DEEC05F-FD5C-7E54-46A4-CFAC64F82403}"/>
              </a:ext>
            </a:extLst>
          </p:cNvPr>
          <p:cNvSpPr txBox="1"/>
          <p:nvPr/>
        </p:nvSpPr>
        <p:spPr>
          <a:xfrm>
            <a:off x="179512" y="1446308"/>
            <a:ext cx="9073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/>
              <a:t>Laparoskopische Ultraschallsonde, verwendet für intraoperative onkologische Ultraschalluntersuchungen, z.B. zum Nachweis von Metastasen</a:t>
            </a:r>
          </a:p>
          <a:p>
            <a:endParaRPr lang="de-CH" sz="1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F9C1CDF-4131-9DC3-C143-83759E2C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2012516"/>
            <a:ext cx="8713663" cy="271564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C15603C-6FAF-7F54-E9A5-40FEDFB4C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503" y="3855503"/>
            <a:ext cx="2374390" cy="191878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76ED3DE-AB49-886F-DAA2-2A67850E31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1182"/>
          <a:stretch/>
        </p:blipFill>
        <p:spPr>
          <a:xfrm>
            <a:off x="194154" y="4814896"/>
            <a:ext cx="6085681" cy="182188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CAB3F2D-A2EA-DEBC-F394-1F8A166735D4}"/>
              </a:ext>
            </a:extLst>
          </p:cNvPr>
          <p:cNvSpPr txBox="1"/>
          <p:nvPr/>
        </p:nvSpPr>
        <p:spPr>
          <a:xfrm>
            <a:off x="0" y="7173416"/>
            <a:ext cx="140137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1600" b="0" dirty="0"/>
              <a:t>https://www.researchgate.net/figure/Ultrasound-probe-for-laparoscopic-surgery-a-Ultrasound-probe-for-laparoscopic-surgery_fig2_5518698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C0AB0C5-6C98-CE4A-DED4-8586E1BEE26E}"/>
              </a:ext>
            </a:extLst>
          </p:cNvPr>
          <p:cNvSpPr txBox="1"/>
          <p:nvPr/>
        </p:nvSpPr>
        <p:spPr>
          <a:xfrm>
            <a:off x="6356713" y="5774290"/>
            <a:ext cx="2642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600" b="0" dirty="0"/>
              <a:t>Preis: ca. 7.000,- (gemäss Internetrecherche durch  M. v. Wolff)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434" name="Gerade Verbindung 3">
            <a:extLst>
              <a:ext uri="{FF2B5EF4-FFF2-40B4-BE49-F238E27FC236}">
                <a16:creationId xmlns:a16="http://schemas.microsoft.com/office/drawing/2014/main" id="{A11C2EA9-EAB2-435A-BE77-1F7E5EA6A57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5288" y="1412875"/>
            <a:ext cx="8497887" cy="0"/>
          </a:xfrm>
          <a:prstGeom prst="line">
            <a:avLst/>
          </a:prstGeom>
          <a:noFill/>
          <a:ln w="28575" algn="ctr">
            <a:solidFill>
              <a:srgbClr val="0099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35" name="Textfeld 9">
            <a:extLst>
              <a:ext uri="{FF2B5EF4-FFF2-40B4-BE49-F238E27FC236}">
                <a16:creationId xmlns:a16="http://schemas.microsoft.com/office/drawing/2014/main" id="{B7FED972-0D5A-C9EC-1297-2ED59876D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335657"/>
            <a:ext cx="45370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Ergebnisse &amp;</a:t>
            </a:r>
          </a:p>
          <a:p>
            <a:r>
              <a:rPr lang="de-CH" altLang="de-DE" sz="3200" dirty="0">
                <a:solidFill>
                  <a:srgbClr val="006666"/>
                </a:solidFill>
                <a:latin typeface="Arial Black" panose="020B0604020202020204" pitchFamily="34" charset="0"/>
              </a:rPr>
              <a:t>Fazit für die Praxis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5EF0F16-2A11-716D-4198-805DC26E1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5330"/>
            <a:ext cx="2843808" cy="85314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FBFC2E0-382B-56C6-27AD-DCD52D90A422}"/>
              </a:ext>
            </a:extLst>
          </p:cNvPr>
          <p:cNvSpPr txBox="1"/>
          <p:nvPr/>
        </p:nvSpPr>
        <p:spPr>
          <a:xfrm>
            <a:off x="718752" y="1771754"/>
            <a:ext cx="79928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CH" b="1" dirty="0"/>
              <a:t>Durchgeführt in 5 Fällen: </a:t>
            </a:r>
          </a:p>
          <a:p>
            <a:r>
              <a:rPr lang="de-CH" b="0" dirty="0" err="1"/>
              <a:t>Zerxikarziom</a:t>
            </a:r>
            <a:r>
              <a:rPr lang="de-CH" b="0" dirty="0"/>
              <a:t>, Alter 30-33 Jahre, vor Radiochemotherapie.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B9665D9-FD61-7227-71DF-B902020A87CC}"/>
              </a:ext>
            </a:extLst>
          </p:cNvPr>
          <p:cNvSpPr txBox="1"/>
          <p:nvPr/>
        </p:nvSpPr>
        <p:spPr>
          <a:xfrm>
            <a:off x="691368" y="3316531"/>
            <a:ext cx="82811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0" dirty="0"/>
              <a:t>1-15 Oozyten entnommen</a:t>
            </a:r>
          </a:p>
          <a:p>
            <a:r>
              <a:rPr lang="de-CH" b="0" dirty="0"/>
              <a:t>Keine Komplikationen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0D172CB-3F29-A199-B1AE-2321C2CD9DEB}"/>
              </a:ext>
            </a:extLst>
          </p:cNvPr>
          <p:cNvSpPr txBox="1"/>
          <p:nvPr/>
        </p:nvSpPr>
        <p:spPr>
          <a:xfrm>
            <a:off x="636744" y="4623865"/>
            <a:ext cx="7236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/>
              <a:t>Jedes Ovar kann irgendwie erreicht werden. </a:t>
            </a:r>
          </a:p>
          <a:p>
            <a:r>
              <a:rPr lang="de-CH" dirty="0"/>
              <a:t>Allerdings erfordern technisch ungewöhnliche Follikelpunktionen ausreichend Erfahrung.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f1c381df-190d-4927-8b42-3c753fc232e0"/>
</p:tagLst>
</file>

<file path=ppt/theme/theme1.xml><?xml version="1.0" encoding="utf-8"?>
<a:theme xmlns:a="http://schemas.openxmlformats.org/drawingml/2006/main" name="ppt_unibe_4">
  <a:themeElements>
    <a:clrScheme name="">
      <a:dk1>
        <a:srgbClr val="000000"/>
      </a:dk1>
      <a:lt1>
        <a:srgbClr val="FFFFFF"/>
      </a:lt1>
      <a:dk2>
        <a:srgbClr val="0093D3"/>
      </a:dk2>
      <a:lt2>
        <a:srgbClr val="767878"/>
      </a:lt2>
      <a:accent1>
        <a:srgbClr val="3FA337"/>
      </a:accent1>
      <a:accent2>
        <a:srgbClr val="F5BC1D"/>
      </a:accent2>
      <a:accent3>
        <a:srgbClr val="FFFFFF"/>
      </a:accent3>
      <a:accent4>
        <a:srgbClr val="000000"/>
      </a:accent4>
      <a:accent5>
        <a:srgbClr val="AFCEAE"/>
      </a:accent5>
      <a:accent6>
        <a:srgbClr val="DEAA19"/>
      </a:accent6>
      <a:hlink>
        <a:srgbClr val="D53D21"/>
      </a:hlink>
      <a:folHlink>
        <a:srgbClr val="005395"/>
      </a:folHlink>
    </a:clrScheme>
    <a:fontScheme name="ppt_unibe_4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ppt_unibe_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unibe_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unibe_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L:\FKM\Public Relations\CD Inselspital, 2007-\Vorlagen, Daten, Gestaltungsraster\Powerpoint\ppt-Vorlagen_neu2\ppt_unibe_4.pot</Template>
  <TotalTime>0</TotalTime>
  <Words>3697</Words>
  <Application>Microsoft Office PowerPoint</Application>
  <PresentationFormat>Bildschirmpräsentation (4:3)</PresentationFormat>
  <Paragraphs>431</Paragraphs>
  <Slides>54</Slides>
  <Notes>2</Notes>
  <HiddenSlides>2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54</vt:i4>
      </vt:variant>
    </vt:vector>
  </HeadingPairs>
  <TitlesOfParts>
    <vt:vector size="59" baseType="lpstr">
      <vt:lpstr>Arial</vt:lpstr>
      <vt:lpstr>Arial Black</vt:lpstr>
      <vt:lpstr>Roboto</vt:lpstr>
      <vt:lpstr>Wingdings</vt:lpstr>
      <vt:lpstr>ppt_unibe_4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Inselspital Bern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Dies ist der Titel der Präsentation</dc:title>
  <dc:creator>Inselspital Bern</dc:creator>
  <cp:lastModifiedBy>von Wolff, Michael</cp:lastModifiedBy>
  <cp:revision>155</cp:revision>
  <cp:lastPrinted>2008-02-04T12:51:09Z</cp:lastPrinted>
  <dcterms:created xsi:type="dcterms:W3CDTF">2008-08-14T12:50:49Z</dcterms:created>
  <dcterms:modified xsi:type="dcterms:W3CDTF">2026-09-20T12:51:51Z</dcterms:modified>
</cp:coreProperties>
</file>