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346" r:id="rId2"/>
    <p:sldId id="361" r:id="rId3"/>
    <p:sldId id="364" r:id="rId4"/>
    <p:sldId id="387" r:id="rId5"/>
    <p:sldId id="2147483486" r:id="rId6"/>
    <p:sldId id="2147483503" r:id="rId7"/>
    <p:sldId id="2147483502" r:id="rId8"/>
    <p:sldId id="348" r:id="rId9"/>
    <p:sldId id="2147483517" r:id="rId10"/>
    <p:sldId id="2147483504" r:id="rId11"/>
    <p:sldId id="2147483505" r:id="rId12"/>
    <p:sldId id="2147483506" r:id="rId13"/>
    <p:sldId id="351" r:id="rId14"/>
    <p:sldId id="2147483507" r:id="rId15"/>
    <p:sldId id="2147483487" r:id="rId16"/>
    <p:sldId id="2147483508" r:id="rId17"/>
    <p:sldId id="2147483510" r:id="rId18"/>
    <p:sldId id="2147483511" r:id="rId19"/>
    <p:sldId id="2147483488" r:id="rId20"/>
    <p:sldId id="2147483512" r:id="rId21"/>
    <p:sldId id="2147483515" r:id="rId22"/>
    <p:sldId id="2147483513" r:id="rId23"/>
    <p:sldId id="2147483514" r:id="rId24"/>
    <p:sldId id="2147483516" r:id="rId25"/>
    <p:sldId id="279" r:id="rId26"/>
    <p:sldId id="2147483492" r:id="rId27"/>
    <p:sldId id="2147483493" r:id="rId28"/>
    <p:sldId id="2147483518" r:id="rId29"/>
    <p:sldId id="2147483495" r:id="rId30"/>
    <p:sldId id="2147483489" r:id="rId31"/>
    <p:sldId id="2147483490" r:id="rId32"/>
    <p:sldId id="2147483496" r:id="rId33"/>
    <p:sldId id="2147483497" r:id="rId34"/>
    <p:sldId id="2147483498" r:id="rId35"/>
    <p:sldId id="2147483519" r:id="rId36"/>
    <p:sldId id="2147483520" r:id="rId37"/>
    <p:sldId id="2147483522" r:id="rId38"/>
    <p:sldId id="2147483500" r:id="rId39"/>
    <p:sldId id="2147483501" r:id="rId40"/>
  </p:sldIdLst>
  <p:sldSz cx="9144000" cy="6858000" type="screen4x3"/>
  <p:notesSz cx="6858000" cy="9144000"/>
  <p:custDataLst>
    <p:tags r:id="rId43"/>
  </p:custData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521" autoAdjust="0"/>
    <p:restoredTop sz="95827" autoAdjust="0"/>
  </p:normalViewPr>
  <p:slideViewPr>
    <p:cSldViewPr showGuides="1">
      <p:cViewPr varScale="1">
        <p:scale>
          <a:sx n="106" d="100"/>
          <a:sy n="106" d="100"/>
        </p:scale>
        <p:origin x="142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45" d="100"/>
          <a:sy n="45" d="100"/>
        </p:scale>
        <p:origin x="-260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1442DE70-AEF0-6618-DDD9-608C2654F6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57200" y="247650"/>
            <a:ext cx="9921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>
              <a:defRPr sz="1200" b="0">
                <a:latin typeface="Arial" charset="0"/>
                <a:ea typeface="ＭＳ Ｐゴシック" pitchFamily="8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99CE0AE2-EDD5-F31F-C75C-D689EE595F6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4013" y="227013"/>
            <a:ext cx="95567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800" b="0">
                <a:latin typeface="Arial" charset="0"/>
                <a:ea typeface="ＭＳ Ｐゴシック" pitchFamily="8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A539E0BB-4EDF-6226-34AE-C0283E0321B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57200" y="8747125"/>
            <a:ext cx="711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>
              <a:defRPr sz="800">
                <a:latin typeface="Arial" charset="0"/>
                <a:ea typeface="ＭＳ Ｐゴシック" pitchFamily="8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5845" name="Rectangle 5">
            <a:extLst>
              <a:ext uri="{FF2B5EF4-FFF2-40B4-BE49-F238E27FC236}">
                <a16:creationId xmlns:a16="http://schemas.microsoft.com/office/drawing/2014/main" id="{96CCED29-B85D-EBFC-A422-94B6A0FFC78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6000750" y="8747125"/>
            <a:ext cx="4397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800" b="0"/>
            </a:lvl1pPr>
          </a:lstStyle>
          <a:p>
            <a:fld id="{6B7F6B32-F2F1-8B4F-8EBB-66BC4047290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6E97DB3-B5AC-2D13-12F9-DD0308890A1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33400" y="152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ea typeface="ＭＳ Ｐゴシック" pitchFamily="8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CCF3878B-D553-E653-F515-BCAEAD22F0B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800600" y="1524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 b="0">
                <a:latin typeface="Arial" charset="0"/>
                <a:ea typeface="ＭＳ Ｐゴシック" pitchFamily="8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8717601E-BFCE-500E-B877-10B352B3FEC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CC424E1D-1DA8-373E-1854-AF4DF9B1239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33400" y="4343400"/>
            <a:ext cx="57912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B75C41E5-BA6A-1A56-EBD8-A42F2C06DD0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33400" y="8534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800" b="0">
                <a:latin typeface="Arial" charset="0"/>
                <a:ea typeface="ＭＳ Ｐゴシック" pitchFamily="8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7756FFBB-5745-89E2-075D-347622B0E0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334000" y="85344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800" b="0"/>
            </a:lvl1pPr>
          </a:lstStyle>
          <a:p>
            <a:fld id="{8FD9AC25-95D7-894D-8891-46D10DE37DED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DDFB2AF6-C2C7-4B60-7735-0F69A3E1E8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B79F5E27-F3B0-BD41-88B6-4B3A120C13E0}" type="slidenum">
              <a:rPr lang="de-DE" altLang="de-DE" sz="800" b="0"/>
              <a:pPr/>
              <a:t>1</a:t>
            </a:fld>
            <a:endParaRPr lang="de-DE" altLang="de-DE" sz="800" b="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D287D56F-028E-CF33-677C-194A49787D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DE4D55C0-3B5D-84EB-9740-08ABCF7172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CH" alt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9830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WHAM war eine prospektive, multizentrische, </a:t>
            </a:r>
            <a:r>
              <a:rPr lang="de-CH" dirty="0" err="1"/>
              <a:t>altersgematchte</a:t>
            </a:r>
            <a:r>
              <a:rPr lang="de-CH" dirty="0"/>
              <a:t> kontrollierte Kohortenstudie. Prämenopausale Frauen mit erhöhtem genetischem Ovarialkrebsrisiko und geplanter RRSO wurden mit Frauen verglichen, die ihre Ovarien behielten. Das </a:t>
            </a:r>
            <a:r>
              <a:rPr lang="de-CH" dirty="0" err="1"/>
              <a:t>Matching</a:t>
            </a:r>
            <a:r>
              <a:rPr lang="de-CH" dirty="0"/>
              <a:t> erfolgte individuell innerhalb von ±5 Jahren. Die MHT-Nutzung nach RRSO war nicht randomisiert, sondern eine klinische Entscheidung; deshalb sind Vergleiche zwischen MHT-Anwenderinnen und Nichtanwenderinnen anfällig für </a:t>
            </a:r>
            <a:r>
              <a:rPr lang="de-CH" dirty="0" err="1"/>
              <a:t>Confounding</a:t>
            </a:r>
            <a:r>
              <a:rPr lang="de-CH" dirty="0"/>
              <a:t> by </a:t>
            </a:r>
            <a:r>
              <a:rPr lang="de-CH" dirty="0" err="1"/>
              <a:t>indication</a:t>
            </a:r>
            <a:r>
              <a:rPr lang="de-CH" dirty="0"/>
              <a:t>. Die Studie war für eine absolute Differenz von 21 Prozentpunkten bei sexueller Dysfunktion gepowert, nicht für sekundäre Endpunkte oder MHT-Untergruppen.</a:t>
            </a:r>
          </a:p>
          <a:p>
            <a:endParaRPr lang="de-CH" dirty="0"/>
          </a:p>
          <a:p>
            <a:r>
              <a:rPr lang="de-CH" dirty="0"/>
              <a:t>[Sources]</a:t>
            </a:r>
          </a:p>
          <a:p>
            <a:r>
              <a:rPr lang="de-CH" dirty="0"/>
              <a:t>Price SAL et al. </a:t>
            </a:r>
            <a:r>
              <a:rPr lang="de-CH" dirty="0" err="1"/>
              <a:t>What</a:t>
            </a:r>
            <a:r>
              <a:rPr lang="de-CH" dirty="0"/>
              <a:t> Happens After Menopause (WHAM)? A Progress Report of a </a:t>
            </a:r>
            <a:r>
              <a:rPr lang="de-CH" dirty="0" err="1"/>
              <a:t>Prospective</a:t>
            </a:r>
            <a:r>
              <a:rPr lang="de-CH" dirty="0"/>
              <a:t> </a:t>
            </a:r>
            <a:r>
              <a:rPr lang="de-CH" dirty="0" err="1"/>
              <a:t>Controlled</a:t>
            </a:r>
            <a:r>
              <a:rPr lang="de-CH" dirty="0"/>
              <a:t> Study of Women After Pre-</a:t>
            </a:r>
            <a:r>
              <a:rPr lang="de-CH" dirty="0" err="1"/>
              <a:t>Menopausal</a:t>
            </a:r>
            <a:r>
              <a:rPr lang="de-CH" dirty="0"/>
              <a:t> Risk-</a:t>
            </a:r>
            <a:r>
              <a:rPr lang="de-CH" dirty="0" err="1"/>
              <a:t>Reducing</a:t>
            </a:r>
            <a:r>
              <a:rPr lang="de-CH" dirty="0"/>
              <a:t> Bilateral </a:t>
            </a:r>
            <a:r>
              <a:rPr lang="de-CH" dirty="0" err="1"/>
              <a:t>Salpingo-Oophorectomy</a:t>
            </a:r>
            <a:r>
              <a:rPr lang="de-CH" dirty="0"/>
              <a:t>. BJOG. 2025. doi:10.1111/1471-0528.18304. Methodik, Rekrutierungsfluss und statistische Planung aus der vom Nutzer bereitgestellten PDF.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9AC25-95D7-894D-8891-46D10DE37DED}" type="slidenum">
              <a:rPr lang="de-DE" altLang="de-DE" smtClean="0"/>
              <a:pPr/>
              <a:t>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87825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Hier bestehen besonders relevante methodische Einschränkungen:</a:t>
            </a:r>
          </a:p>
          <a:p>
            <a:pPr lvl="0"/>
            <a:r>
              <a:rPr lang="de-CH" dirty="0"/>
              <a:t>Der FSFI ist nur bei sexuell aktiven Frauen valide. </a:t>
            </a:r>
          </a:p>
          <a:p>
            <a:pPr lvl="0"/>
            <a:r>
              <a:rPr lang="de-CH" dirty="0"/>
              <a:t>Sexuell inaktive Frauen mussten aus wesentlichen Analysen ausgeschlossen werden. </a:t>
            </a:r>
          </a:p>
          <a:p>
            <a:pPr lvl="0"/>
            <a:r>
              <a:rPr lang="de-CH" dirty="0"/>
              <a:t>Dadurch sank die Fallzahl des primären Outcomes deutlich. </a:t>
            </a:r>
          </a:p>
          <a:p>
            <a:pPr lvl="0"/>
            <a:r>
              <a:rPr lang="de-CH" dirty="0"/>
              <a:t>Die Ergebnisse können nicht auf sexuell inaktive Frauen übertragen werden. </a:t>
            </a:r>
          </a:p>
          <a:p>
            <a:pPr lvl="0"/>
            <a:r>
              <a:rPr lang="de-CH" dirty="0"/>
              <a:t>Sexuelle Inaktivität kann selbst eine Folge sexueller Beschwerden sein; ihr Ausschluss kann die Belastung unterschätzen. </a:t>
            </a:r>
          </a:p>
          <a:p>
            <a:pPr lvl="0"/>
            <a:r>
              <a:rPr lang="de-CH" dirty="0"/>
              <a:t>Die Studie war nicht ausreichend gepowert, um den Einfluss der MHT auf die Sexualfunktion sicher zu beurteilen. </a:t>
            </a:r>
          </a:p>
          <a:p>
            <a:pPr lvl="0"/>
            <a:r>
              <a:rPr lang="de-CH" dirty="0"/>
              <a:t>Partnerschaftszufriedenheit und Beziehungsqualität wurden nicht erfasst. </a:t>
            </a:r>
          </a:p>
          <a:p>
            <a:pPr lvl="0"/>
            <a:r>
              <a:rPr lang="de-CH" dirty="0"/>
              <a:t>Weitere relevante Einflussfaktoren wurden nur begrenzt berücksichtigt: Brustkrebs, Mastektomie beziehungsweise Rekonstruktion, Infertilitätsbehandlungen, psychotrope Medikamente und sexuelles Ausgangsniveau. </a:t>
            </a:r>
          </a:p>
          <a:p>
            <a:pPr lvl="0"/>
            <a:r>
              <a:rPr lang="de-CH" dirty="0"/>
              <a:t>Nur englischsprachige Frauen wurden eingeschlossen. </a:t>
            </a:r>
          </a:p>
          <a:p>
            <a:pPr lvl="0"/>
            <a:r>
              <a:rPr lang="de-CH" dirty="0"/>
              <a:t>Multiple Analysen der verschiedenen Sexualitätsdomänen erhöhen das Risiko falsch positiver Befunde. </a:t>
            </a:r>
          </a:p>
          <a:p>
            <a:pPr lvl="0"/>
            <a:r>
              <a:rPr lang="de-CH" dirty="0"/>
              <a:t>Nur vier Teilnehmerinnen verwendeten Testosteron; eine Aussage zu dessen möglichem Nutzen ist daher nicht möglich.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9AC25-95D7-894D-8891-46D10DE37DED}" type="slidenum">
              <a:rPr lang="de-DE" altLang="de-DE" smtClean="0"/>
              <a:pPr/>
              <a:t>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42598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BFD9D-4C7E-E6FD-1042-9F7998BB2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40E4B07-E1D5-A154-CB94-7BE90877BC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5FFB8C5-7206-BCFC-4710-7F76C87C8E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Hier bestehen besonders relevante methodische Einschränkungen:</a:t>
            </a:r>
          </a:p>
          <a:p>
            <a:pPr lvl="0"/>
            <a:r>
              <a:rPr lang="de-CH" dirty="0"/>
              <a:t>Der FSFI ist nur bei sexuell aktiven Frauen valide. </a:t>
            </a:r>
          </a:p>
          <a:p>
            <a:pPr lvl="0"/>
            <a:r>
              <a:rPr lang="de-CH" dirty="0"/>
              <a:t>Sexuell inaktive Frauen mussten aus wesentlichen Analysen ausgeschlossen werden. </a:t>
            </a:r>
          </a:p>
          <a:p>
            <a:pPr lvl="0"/>
            <a:r>
              <a:rPr lang="de-CH" dirty="0"/>
              <a:t>Dadurch sank die Fallzahl des primären Outcomes deutlich. </a:t>
            </a:r>
          </a:p>
          <a:p>
            <a:pPr lvl="0"/>
            <a:r>
              <a:rPr lang="de-CH" dirty="0"/>
              <a:t>Die Ergebnisse können nicht auf sexuell inaktive Frauen übertragen werden. </a:t>
            </a:r>
          </a:p>
          <a:p>
            <a:pPr lvl="0"/>
            <a:r>
              <a:rPr lang="de-CH" dirty="0"/>
              <a:t>Sexuelle Inaktivität kann selbst eine Folge sexueller Beschwerden sein; ihr Ausschluss kann die Belastung unterschätzen. </a:t>
            </a:r>
          </a:p>
          <a:p>
            <a:pPr lvl="0"/>
            <a:r>
              <a:rPr lang="de-CH" dirty="0"/>
              <a:t>Die Studie war nicht ausreichend gepowert, um den Einfluss der MHT auf die Sexualfunktion sicher zu beurteilen. </a:t>
            </a:r>
          </a:p>
          <a:p>
            <a:pPr lvl="0"/>
            <a:r>
              <a:rPr lang="de-CH" dirty="0"/>
              <a:t>Partnerschaftszufriedenheit und Beziehungsqualität wurden nicht erfasst. </a:t>
            </a:r>
          </a:p>
          <a:p>
            <a:pPr lvl="0"/>
            <a:r>
              <a:rPr lang="de-CH" dirty="0"/>
              <a:t>Weitere relevante Einflussfaktoren wurden nur begrenzt berücksichtigt: Brustkrebs, Mastektomie beziehungsweise Rekonstruktion, Infertilitätsbehandlungen, psychotrope Medikamente und sexuelles Ausgangsniveau. </a:t>
            </a:r>
          </a:p>
          <a:p>
            <a:pPr lvl="0"/>
            <a:r>
              <a:rPr lang="de-CH" dirty="0"/>
              <a:t>Nur englischsprachige Frauen wurden eingeschlossen. </a:t>
            </a:r>
          </a:p>
          <a:p>
            <a:pPr lvl="0"/>
            <a:r>
              <a:rPr lang="de-CH" dirty="0"/>
              <a:t>Multiple Analysen der verschiedenen Sexualitätsdomänen erhöhen das Risiko falsch positiver Befunde. </a:t>
            </a:r>
          </a:p>
          <a:p>
            <a:pPr lvl="0"/>
            <a:r>
              <a:rPr lang="de-CH" dirty="0"/>
              <a:t>Nur vier Teilnehmerinnen verwendeten Testosteron; eine Aussage zu dessen möglichem Nutzen ist daher nicht möglich.</a:t>
            </a: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51B5B5B-C532-064B-8A6C-26A26801E6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9AC25-95D7-894D-8891-46D10DE37DED}" type="slidenum">
              <a:rPr lang="de-DE" altLang="de-DE" smtClean="0"/>
              <a:pPr/>
              <a:t>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491019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CH" dirty="0"/>
              <a:t>Vasomotorische Symptome wurden erstmals drei Monate nach der RRSO erfasst. Ein besonders starker unmittelbarer postoperativer Peak könnte dadurch übersehen worden sein. </a:t>
            </a:r>
          </a:p>
          <a:p>
            <a:pPr lvl="0"/>
            <a:r>
              <a:rPr lang="de-CH" dirty="0"/>
              <a:t>Die MENQOL-I-Domänen enthalten teilweise unspezifische Symptome wie Blähungen, Beinschmerzen, Rückzugswunsch oder Unzufriedenheit mit dem Privatleben. </a:t>
            </a:r>
          </a:p>
          <a:p>
            <a:pPr lvl="0"/>
            <a:r>
              <a:rPr lang="de-CH" dirty="0"/>
              <a:t>Diese Beschwerden können nicht eindeutig dem Östrogenentzug zugeschrieben werden. </a:t>
            </a:r>
          </a:p>
          <a:p>
            <a:pPr lvl="0"/>
            <a:r>
              <a:rPr lang="de-CH" dirty="0"/>
              <a:t>Krebsangst wurde nicht erhoben, obwohl eine RRSO diese reduzieren und dadurch die Lebensqualität verbessern könnte. </a:t>
            </a:r>
          </a:p>
          <a:p>
            <a:pPr lvl="0"/>
            <a:r>
              <a:rPr lang="de-CH" dirty="0"/>
              <a:t>Adipositas war in der RRSO-Gruppe häufiger und kann vasomotorische Symptome beeinflussen. </a:t>
            </a:r>
          </a:p>
          <a:p>
            <a:pPr lvl="0"/>
            <a:r>
              <a:rPr lang="de-CH" dirty="0"/>
              <a:t>Die MHT-Dosis war nicht standardisiert; möglicherweise wären höhere oder konsequenter titrierte Östrogendosen wirksamer gewesen. </a:t>
            </a:r>
          </a:p>
          <a:p>
            <a:pPr lvl="0"/>
            <a:r>
              <a:rPr lang="de-CH" dirty="0"/>
              <a:t>Frauen mit besonders ausgeprägten Symptomen könnten bevorzugt MHT verwendet haben. </a:t>
            </a:r>
          </a:p>
          <a:p>
            <a:pPr lvl="0"/>
            <a:r>
              <a:rPr lang="de-CH" dirty="0"/>
              <a:t>Die Kontrolle hormoneller Kontrazeption zu Studienbeginn erschwert teilweise die Beurteilung präoperativer Beschwerden.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9AC25-95D7-894D-8891-46D10DE37DED}" type="slidenum">
              <a:rPr lang="de-DE" altLang="de-DE" smtClean="0"/>
              <a:pPr/>
              <a:t>10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24219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CH" dirty="0"/>
              <a:t>Die Auswertung umfasste nur 150 Frauen mit vollständigen Fragebögen zu Baseline, 12 und 24 Monaten: 59 nach RRSO und 91 Kontrollen. </a:t>
            </a:r>
          </a:p>
          <a:p>
            <a:pPr lvl="0"/>
            <a:r>
              <a:rPr lang="de-CH" dirty="0"/>
              <a:t>Die </a:t>
            </a:r>
            <a:r>
              <a:rPr lang="de-CH" dirty="0" err="1"/>
              <a:t>Complete</a:t>
            </a:r>
            <a:r>
              <a:rPr lang="de-CH" dirty="0"/>
              <a:t>-Case-Analyse kann zu Selektionsbias führen. </a:t>
            </a:r>
          </a:p>
          <a:p>
            <a:pPr lvl="0"/>
            <a:r>
              <a:rPr lang="de-CH" dirty="0"/>
              <a:t>Finanzielle Belastung, Beschäftigungssituation und sozioökonomische Veränderungen wurden nicht erfasst. </a:t>
            </a:r>
          </a:p>
          <a:p>
            <a:pPr lvl="0"/>
            <a:r>
              <a:rPr lang="de-CH" dirty="0"/>
              <a:t>Belastende Lebensereignisse, körperliche Aktivität, Einstellungen zu Alter und Menopause sowie soziale Unterstützung wurden nicht ausreichend berücksichtigt. </a:t>
            </a:r>
          </a:p>
          <a:p>
            <a:pPr lvl="0"/>
            <a:r>
              <a:rPr lang="de-CH" dirty="0"/>
              <a:t>Krebsbezogene Sorgen wurden nicht erhoben. </a:t>
            </a:r>
          </a:p>
          <a:p>
            <a:pPr lvl="0"/>
            <a:r>
              <a:rPr lang="de-CH" dirty="0"/>
              <a:t>Eine Reduktion der Krebsangst nach der RRSO könnte eine mögliche negative Wirkung der chirurgischen Menopause auf die Stimmung kompensieren. </a:t>
            </a:r>
          </a:p>
          <a:p>
            <a:pPr lvl="0"/>
            <a:r>
              <a:rPr lang="de-CH" dirty="0"/>
              <a:t>Mehr Frauen in der RRSO-Gruppe hatten eine Brustkrebsanamnese oder Mastektomie. </a:t>
            </a:r>
          </a:p>
          <a:p>
            <a:pPr lvl="0"/>
            <a:r>
              <a:rPr lang="de-CH" dirty="0"/>
              <a:t>Die Fallzahlen waren zu klein, um diese Gruppen sinnvoll separat zu analysieren. </a:t>
            </a:r>
          </a:p>
          <a:p>
            <a:pPr lvl="0"/>
            <a:r>
              <a:rPr lang="de-CH" dirty="0"/>
              <a:t>CES-D und GAD-7 sind Screening-Instrumente und ersetzen keine klinisch-psychiatrische Diagnose. </a:t>
            </a:r>
          </a:p>
          <a:p>
            <a:pPr lvl="0"/>
            <a:r>
              <a:rPr lang="de-CH" dirty="0"/>
              <a:t>Aussagen zu MHT-Typ und -Dosis waren aufgrund der geringen Fallzahlen nicht möglich. </a:t>
            </a:r>
          </a:p>
          <a:p>
            <a:pPr lvl="0"/>
            <a:r>
              <a:rPr lang="de-CH" dirty="0"/>
              <a:t>Die Aussage „keine Zunahme nach 24 Monaten“ beschreibt einen Gruppenmittelwert: Eine vulnerable Subgruppe mit persistierenden Symptomen bleibt dennoch bestehen.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9AC25-95D7-894D-8891-46D10DE37DED}" type="slidenum">
              <a:rPr lang="de-DE" altLang="de-DE" smtClean="0"/>
              <a:pPr/>
              <a:t>11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720897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CH" dirty="0"/>
              <a:t>Die ursprüngliche Power-Berechnung der WHAM-Studie basierte auf Sexualfunktion und nicht auf Gewicht oder Körperzusammensetzung. </a:t>
            </a:r>
          </a:p>
          <a:p>
            <a:pPr lvl="0"/>
            <a:r>
              <a:rPr lang="de-CH" dirty="0"/>
              <a:t>Die Analyse könnte daher für kleinere, aber klinisch relevante metabolische Veränderungen unterpowert sein. </a:t>
            </a:r>
          </a:p>
          <a:p>
            <a:pPr lvl="0"/>
            <a:r>
              <a:rPr lang="de-CH" dirty="0"/>
              <a:t>Für das Gewicht fehlten nach 24 Monaten Daten von 12 RRSO-Teilnehmerinnen und sieben Kontrollen. </a:t>
            </a:r>
          </a:p>
          <a:p>
            <a:pPr lvl="0"/>
            <a:r>
              <a:rPr lang="de-CH" dirty="0"/>
              <a:t>Die DXA-Subgruppe war noch kleiner: 54 RRSO-Teilnehmerinnen und 81 Kontrollen. </a:t>
            </a:r>
          </a:p>
          <a:p>
            <a:pPr lvl="0"/>
            <a:r>
              <a:rPr lang="de-CH" dirty="0"/>
              <a:t>In dieser Subgruppe waren die RRSO-Teilnehmerinnen etwas älter. </a:t>
            </a:r>
          </a:p>
          <a:p>
            <a:pPr lvl="0"/>
            <a:r>
              <a:rPr lang="de-CH" dirty="0"/>
              <a:t>Der </a:t>
            </a:r>
            <a:r>
              <a:rPr lang="de-CH" dirty="0" err="1"/>
              <a:t>Menopausenstatus</a:t>
            </a:r>
            <a:r>
              <a:rPr lang="de-CH" dirty="0"/>
              <a:t> der Kontrollgruppe wurde nach 24 Monaten nicht formal überprüft. </a:t>
            </a:r>
          </a:p>
          <a:p>
            <a:pPr lvl="0"/>
            <a:r>
              <a:rPr lang="de-CH" dirty="0"/>
              <a:t>Ernährung und körperliche Aktivität wurden während des Beobachtungszeitraums nicht erfasst. </a:t>
            </a:r>
          </a:p>
          <a:p>
            <a:pPr lvl="0"/>
            <a:r>
              <a:rPr lang="de-CH" dirty="0"/>
              <a:t>Veränderungen des Lebensstils können daher nicht von hormonellen Effekten getrennt werden. </a:t>
            </a:r>
          </a:p>
          <a:p>
            <a:pPr lvl="0"/>
            <a:r>
              <a:rPr lang="de-CH" dirty="0"/>
              <a:t>Ethnizität konnte aufgrund der homogenen Kohorte nicht in die adjustierten Modelle aufgenommen werden. </a:t>
            </a:r>
          </a:p>
          <a:p>
            <a:pPr lvl="0"/>
            <a:r>
              <a:rPr lang="de-CH" dirty="0"/>
              <a:t>Zwei Jahre könnten zu kurz sein, um relevante Veränderungen der Magermasse und kardiometabolische Konsequenzen zu erkennen. </a:t>
            </a:r>
          </a:p>
          <a:p>
            <a:pPr lvl="0"/>
            <a:r>
              <a:rPr lang="de-CH" dirty="0"/>
              <a:t>Die Zunahme des viszeralen Fetts um 99 </a:t>
            </a:r>
            <a:r>
              <a:rPr lang="de-CH" dirty="0" err="1"/>
              <a:t>g</a:t>
            </a:r>
            <a:r>
              <a:rPr lang="de-CH" dirty="0"/>
              <a:t> war ein explorativer Endpunkt. </a:t>
            </a:r>
          </a:p>
          <a:p>
            <a:pPr lvl="0"/>
            <a:r>
              <a:rPr lang="de-CH" dirty="0"/>
              <a:t>Es erfolgte keine Korrektur für multiples Testen. Der Befund mit p=0,032 sollte deshalb vorsichtig als mögliches Signal und nicht als gesicherter Effekt interpretiert werden. </a:t>
            </a:r>
          </a:p>
          <a:p>
            <a:pPr lvl="0"/>
            <a:r>
              <a:rPr lang="de-CH" dirty="0"/>
              <a:t>Die klinische Bedeutung einer durchschnittlichen Differenz von 99 </a:t>
            </a:r>
            <a:r>
              <a:rPr lang="de-CH" dirty="0" err="1"/>
              <a:t>g</a:t>
            </a:r>
            <a:r>
              <a:rPr lang="de-CH" dirty="0"/>
              <a:t> viszeralem Fett ist unklar. </a:t>
            </a:r>
          </a:p>
          <a:p>
            <a:pPr lvl="0"/>
            <a:r>
              <a:rPr lang="de-CH" dirty="0"/>
              <a:t>Für die HRT-Analyse bestanden erhebliche Unterschiede bei Dosis, Beginn, Dauer und Regime.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9AC25-95D7-894D-8891-46D10DE37DED}" type="slidenum">
              <a:rPr lang="de-DE" altLang="de-DE" smtClean="0"/>
              <a:pPr/>
              <a:t>12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856502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Das Fazit bündelt die klinischen Handlungsschritte aus Thema 2. Beim Vortrag die Reihenfolge betonen: Endometriumschutz sicherstellen, Blutungsmuster einordnen, Red Flags abklären, Therapie individualisieren.</a:t>
            </a:r>
          </a:p>
          <a:p>
            <a:endParaRPr/>
          </a:p>
          <a:p>
            <a:r>
              <a:t>[Sources]</a:t>
            </a:r>
          </a:p>
          <a:p>
            <a:r>
              <a:t>Zusammenfassung der vom Nutzer bereitgestellten Folien 15–23. Dort zitierte Grundlagen: Davis SR et al., Climacteric 2023; Ruan X &amp; Mueck AO, Current Medicine 2024; Harlow SD et al., Menopause 2012; Shapley M et al., BJOG 2012/2013; S3-Leitlinie Endometriumkarzinom 2026; Neal-Perry G, TMS Congress 2025.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9" descr="bettenhochhaus_A0086">
            <a:extLst>
              <a:ext uri="{FF2B5EF4-FFF2-40B4-BE49-F238E27FC236}">
                <a16:creationId xmlns:a16="http://schemas.microsoft.com/office/drawing/2014/main" id="{AC12C351-2BAE-213A-27FE-9D4FE3A0A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63" y="2913063"/>
            <a:ext cx="5486400" cy="291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5" descr="balken_titel">
            <a:extLst>
              <a:ext uri="{FF2B5EF4-FFF2-40B4-BE49-F238E27FC236}">
                <a16:creationId xmlns:a16="http://schemas.microsoft.com/office/drawing/2014/main" id="{DEE7FC60-3CDB-8811-86F0-572D4FC77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5600"/>
            <a:ext cx="9144000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8" descr="logo_insel_gross_titel">
            <a:extLst>
              <a:ext uri="{FF2B5EF4-FFF2-40B4-BE49-F238E27FC236}">
                <a16:creationId xmlns:a16="http://schemas.microsoft.com/office/drawing/2014/main" id="{AFA5FAD2-0B37-7075-5FB6-4FCAF7F6F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497013"/>
            <a:ext cx="32004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5" descr="logo_unibe_titel">
            <a:extLst>
              <a:ext uri="{FF2B5EF4-FFF2-40B4-BE49-F238E27FC236}">
                <a16:creationId xmlns:a16="http://schemas.microsoft.com/office/drawing/2014/main" id="{B5B8290F-6BDA-F744-079B-A841D80A5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5" y="4554538"/>
            <a:ext cx="1633538" cy="126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609600"/>
            <a:ext cx="845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Bildgebung in der Reproduktionsmedizin</a:t>
            </a:r>
            <a:br>
              <a:rPr lang="de-DE"/>
            </a:br>
            <a:endParaRPr lang="de-DE"/>
          </a:p>
        </p:txBody>
      </p:sp>
      <p:sp>
        <p:nvSpPr>
          <p:cNvPr id="15390" name="Rectangle 3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81000" y="1143000"/>
            <a:ext cx="8458200" cy="396875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de-DE"/>
              <a:t>Michael von Wolff</a:t>
            </a:r>
          </a:p>
        </p:txBody>
      </p:sp>
    </p:spTree>
    <p:extLst>
      <p:ext uri="{BB962C8B-B14F-4D97-AF65-F5344CB8AC3E}">
        <p14:creationId xmlns:p14="http://schemas.microsoft.com/office/powerpoint/2010/main" val="364987920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3788188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8329175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1148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1148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3350863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3869597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7652186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34719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56466277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61032756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3421886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67500" y="609600"/>
            <a:ext cx="2095500" cy="56388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81000" y="609600"/>
            <a:ext cx="6134100" cy="5638800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2197357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20" descr="fuss">
            <a:extLst>
              <a:ext uri="{FF2B5EF4-FFF2-40B4-BE49-F238E27FC236}">
                <a16:creationId xmlns:a16="http://schemas.microsoft.com/office/drawing/2014/main" id="{5B31A265-018A-A564-227E-437BDFC8E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27800"/>
            <a:ext cx="91440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>
            <a:extLst>
              <a:ext uri="{FF2B5EF4-FFF2-40B4-BE49-F238E27FC236}">
                <a16:creationId xmlns:a16="http://schemas.microsoft.com/office/drawing/2014/main" id="{E32B0805-1D14-0E3E-489A-EA744E8AD7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609600"/>
            <a:ext cx="8382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Mastertitelformat bearbeiten</a:t>
            </a:r>
          </a:p>
        </p:txBody>
      </p:sp>
      <p:sp>
        <p:nvSpPr>
          <p:cNvPr id="1029" name="Rectangle 3">
            <a:extLst>
              <a:ext uri="{FF2B5EF4-FFF2-40B4-BE49-F238E27FC236}">
                <a16:creationId xmlns:a16="http://schemas.microsoft.com/office/drawing/2014/main" id="{1835AEED-E7FF-AC3F-9A57-F61B117490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3820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030" name="Rectangle 11">
            <a:extLst>
              <a:ext uri="{FF2B5EF4-FFF2-40B4-BE49-F238E27FC236}">
                <a16:creationId xmlns:a16="http://schemas.microsoft.com/office/drawing/2014/main" id="{C5238FEF-9B3B-57D6-C7CC-C9789B9A98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2950" y="6586538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45EE6C1A-7A63-DD49-AF6C-A5CF56A95761}" type="slidenum">
              <a:rPr lang="de-DE" altLang="de-DE" sz="900" b="0">
                <a:solidFill>
                  <a:schemeClr val="bg1"/>
                </a:solidFill>
              </a:rPr>
              <a:pPr algn="r"/>
              <a:t>‹Nr.›</a:t>
            </a:fld>
            <a:endParaRPr lang="de-DE" altLang="de-DE" sz="900" b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069" r:id="rId2"/>
    <p:sldLayoutId id="2147484070" r:id="rId3"/>
    <p:sldLayoutId id="2147484071" r:id="rId4"/>
    <p:sldLayoutId id="2147484072" r:id="rId5"/>
    <p:sldLayoutId id="2147484073" r:id="rId6"/>
    <p:sldLayoutId id="2147484074" r:id="rId7"/>
    <p:sldLayoutId id="2147484075" r:id="rId8"/>
    <p:sldLayoutId id="2147484076" r:id="rId9"/>
    <p:sldLayoutId id="2147484077" r:id="rId10"/>
    <p:sldLayoutId id="2147484078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Arial" charset="0"/>
          <a:ea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Arial" charset="0"/>
          <a:ea typeface="ＭＳ Ｐゴシック" pitchFamily="8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Arial" charset="0"/>
          <a:ea typeface="ＭＳ Ｐゴシック" pitchFamily="8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Arial" charset="0"/>
          <a:ea typeface="ＭＳ Ｐゴシック" pitchFamily="8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Arial" charset="0"/>
          <a:ea typeface="ＭＳ Ｐゴシック" pitchFamily="84" charset="-128"/>
        </a:defRPr>
      </a:lvl9pPr>
    </p:titleStyle>
    <p:bodyStyle>
      <a:lvl1pPr marL="195263" indent="-19526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76263" indent="-19050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  <a:ea typeface="+mn-ea"/>
        </a:defRPr>
      </a:lvl2pPr>
      <a:lvl3pPr marL="906463" indent="-1397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241425" indent="-144463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1576388" indent="-144463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5pPr>
      <a:lvl6pPr marL="2033588" indent="-144463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490788" indent="-144463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2947988" indent="-144463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405188" indent="-144463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Text Box 10">
            <a:extLst>
              <a:ext uri="{FF2B5EF4-FFF2-40B4-BE49-F238E27FC236}">
                <a16:creationId xmlns:a16="http://schemas.microsoft.com/office/drawing/2014/main" id="{1B68EABD-0AEE-20D9-E70B-0516135C1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500438"/>
            <a:ext cx="2232025" cy="708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2000" i="1" dirty="0">
                <a:solidFill>
                  <a:srgbClr val="006666"/>
                </a:solidFill>
                <a:latin typeface="+mn-lt"/>
                <a:ea typeface="ＭＳ Ｐゴシック" charset="-128"/>
              </a:rPr>
              <a:t>Prof. Dr. Petra Stute</a:t>
            </a:r>
          </a:p>
        </p:txBody>
      </p:sp>
      <p:sp>
        <p:nvSpPr>
          <p:cNvPr id="5123" name="Rectangle 6">
            <a:extLst>
              <a:ext uri="{FF2B5EF4-FFF2-40B4-BE49-F238E27FC236}">
                <a16:creationId xmlns:a16="http://schemas.microsoft.com/office/drawing/2014/main" id="{B56EE777-8F25-6464-C3E1-D6DD1EA0F5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413" y="5949950"/>
            <a:ext cx="84963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2000" b="0" i="1">
                <a:solidFill>
                  <a:schemeClr val="bg2"/>
                </a:solidFill>
              </a:rPr>
              <a:t>Abteilung Gyn. Endokrinologie und Reproduktionsmedizin, Universitäts-Frauenklinik </a:t>
            </a:r>
          </a:p>
        </p:txBody>
      </p:sp>
      <p:sp>
        <p:nvSpPr>
          <p:cNvPr id="5124" name="Text Box 9">
            <a:extLst>
              <a:ext uri="{FF2B5EF4-FFF2-40B4-BE49-F238E27FC236}">
                <a16:creationId xmlns:a16="http://schemas.microsoft.com/office/drawing/2014/main" id="{14AE5DD9-18B7-A747-5AD5-8365AAB08F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3" y="519113"/>
            <a:ext cx="5068887" cy="4921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DE" altLang="de-DE" sz="2600" i="1">
                <a:solidFill>
                  <a:srgbClr val="006666"/>
                </a:solidFill>
                <a:latin typeface="Arial Black" panose="020B0604020202020204" pitchFamily="34" charset="0"/>
              </a:rPr>
              <a:t>Update Menopause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E1F93E18-10D5-6813-E6E1-50C870B7BA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00025"/>
            <a:ext cx="3731515" cy="1119454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0E3FE8EC-B5D5-81F2-6164-F572AB7374F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837" b="10038"/>
          <a:stretch/>
        </p:blipFill>
        <p:spPr>
          <a:xfrm>
            <a:off x="3635896" y="2886083"/>
            <a:ext cx="5508104" cy="295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65750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14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5" name="Textfeld 9">
            <a:extLst>
              <a:ext uri="{FF2B5EF4-FFF2-40B4-BE49-F238E27FC236}">
                <a16:creationId xmlns:a16="http://schemas.microsoft.com/office/drawing/2014/main" id="{75FB10BA-AA4A-8530-0468-D39067145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3816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>
                <a:solidFill>
                  <a:srgbClr val="006666"/>
                </a:solidFill>
                <a:latin typeface="Arial Black" panose="020B0604020202020204" pitchFamily="34" charset="0"/>
              </a:rPr>
              <a:t>Agenda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4A0CE8CD-61DA-6A34-312F-3D4F62678808}"/>
              </a:ext>
            </a:extLst>
          </p:cNvPr>
          <p:cNvSpPr txBox="1"/>
          <p:nvPr/>
        </p:nvSpPr>
        <p:spPr>
          <a:xfrm>
            <a:off x="413608" y="1844824"/>
            <a:ext cx="8497887" cy="3347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HRT nach präventiver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bds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. Adnexektomie bei BRCA 1/2 Mutation (RRSO)</a:t>
            </a:r>
          </a:p>
          <a:p>
            <a:pPr marL="457200" indent="-457200">
              <a:lnSpc>
                <a:spcPct val="150000"/>
              </a:lnSpc>
              <a:buFontTx/>
              <a:buAutoNum type="arabicPeriod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Unterschiede der Gestagene (Fokus: Endometrium)</a:t>
            </a:r>
            <a:endParaRPr lang="de-DE" dirty="0">
              <a:solidFill>
                <a:schemeClr val="tx2">
                  <a:lumMod val="50000"/>
                </a:schemeClr>
              </a:solidFill>
              <a:latin typeface="+mn-lt"/>
            </a:endParaRPr>
          </a:p>
          <a:p>
            <a:pPr marL="457200" indent="-457200">
              <a:lnSpc>
                <a:spcPct val="150000"/>
              </a:lnSpc>
              <a:buFontTx/>
              <a:buAutoNum type="arabicPeriod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Kardiovaskuläre Erkrankungen</a:t>
            </a:r>
          </a:p>
          <a:p>
            <a:pPr marL="457200" indent="-457200">
              <a:lnSpc>
                <a:spcPct val="150000"/>
              </a:lnSpc>
              <a:buFontTx/>
              <a:buAutoNum type="arabicPeriod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Darm – Hirn – Achse und psychische Gesundheit</a:t>
            </a:r>
            <a:endParaRPr lang="de-DE" dirty="0">
              <a:solidFill>
                <a:schemeClr val="tx2">
                  <a:lumMod val="50000"/>
                </a:schemeClr>
              </a:solidFill>
              <a:latin typeface="+mn-lt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endParaRPr lang="de-DE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Gerade Verbindung 3">
            <a:extLst>
              <a:ext uri="{FF2B5EF4-FFF2-40B4-BE49-F238E27FC236}">
                <a16:creationId xmlns:a16="http://schemas.microsoft.com/office/drawing/2014/main" id="{3466DD9D-CE20-3477-398B-A5B449AD1D0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39" name="Textfeld 9">
            <a:extLst>
              <a:ext uri="{FF2B5EF4-FFF2-40B4-BE49-F238E27FC236}">
                <a16:creationId xmlns:a16="http://schemas.microsoft.com/office/drawing/2014/main" id="{48DC17C3-6A9D-232E-1E20-C3203E4A1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3816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1. Thema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9C92FB2-5F68-531D-767F-F0D5B8E0E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0F6025B5-A71E-631A-E1FF-AA034694D6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176513"/>
            <a:ext cx="7772400" cy="427682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FEAEEC13-D395-3710-6E51-F0A314729168}"/>
              </a:ext>
            </a:extLst>
          </p:cNvPr>
          <p:cNvSpPr txBox="1"/>
          <p:nvPr/>
        </p:nvSpPr>
        <p:spPr>
          <a:xfrm>
            <a:off x="165760" y="1484784"/>
            <a:ext cx="88707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MHT</a:t>
            </a:r>
            <a:r>
              <a:rPr lang="de-DE" sz="24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nach präventiver </a:t>
            </a:r>
            <a:r>
              <a:rPr lang="de-DE" sz="2400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bds</a:t>
            </a:r>
            <a:r>
              <a:rPr lang="de-DE" sz="24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. Adnexektomie </a:t>
            </a:r>
          </a:p>
          <a:p>
            <a:pPr algn="ctr"/>
            <a:r>
              <a:rPr lang="de-DE" sz="24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bei BRCA 1/2 Mutation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>
                <a:solidFill>
                  <a:srgbClr val="006666"/>
                </a:solidFill>
                <a:latin typeface="Arial Black" panose="020B0604020202020204" pitchFamily="34" charset="0"/>
              </a:rPr>
              <a:t>Hintergrund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C373B2ED-061C-A536-29B1-3A23466A3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484784"/>
            <a:ext cx="8962574" cy="468052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B19AB4F-475A-44C5-1C5C-0E79CC122705}"/>
              </a:ext>
            </a:extLst>
          </p:cNvPr>
          <p:cNvSpPr txBox="1"/>
          <p:nvPr/>
        </p:nvSpPr>
        <p:spPr>
          <a:xfrm>
            <a:off x="0" y="6237312"/>
            <a:ext cx="825583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Kuchenbaecker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KB</a:t>
            </a:r>
            <a:r>
              <a:rPr lang="de-CH" sz="800" b="0" dirty="0"/>
              <a:t> et al.,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Risks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of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Breast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Ovarian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and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Contralateral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Breast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Cancer for BRCA1 and BRCA2 Mutation Carriers. JAMA. 2017</a:t>
            </a:r>
          </a:p>
          <a:p>
            <a:r>
              <a:rPr lang="de-CH" sz="800" b="0" dirty="0"/>
              <a:t>Choi YH et al., </a:t>
            </a:r>
            <a:r>
              <a:rPr lang="de-CH" sz="800" b="0" dirty="0" err="1"/>
              <a:t>Association</a:t>
            </a:r>
            <a:r>
              <a:rPr lang="de-CH" sz="800" b="0" dirty="0"/>
              <a:t> of Risk-</a:t>
            </a:r>
            <a:r>
              <a:rPr lang="de-CH" sz="800" b="0" dirty="0" err="1"/>
              <a:t>Reducing</a:t>
            </a:r>
            <a:r>
              <a:rPr lang="de-CH" sz="800" b="0" dirty="0"/>
              <a:t> </a:t>
            </a:r>
            <a:r>
              <a:rPr lang="de-CH" sz="800" b="0" dirty="0" err="1"/>
              <a:t>Salpingo-Oophorectomy</a:t>
            </a:r>
            <a:r>
              <a:rPr lang="de-CH" sz="800" b="0" dirty="0"/>
              <a:t> With </a:t>
            </a:r>
            <a:r>
              <a:rPr lang="de-CH" sz="800" b="0" dirty="0" err="1"/>
              <a:t>Breast</a:t>
            </a:r>
            <a:r>
              <a:rPr lang="de-CH" sz="800" b="0" dirty="0"/>
              <a:t> Cancer Risk in Women With BRCA1 and BRCA2 </a:t>
            </a:r>
            <a:r>
              <a:rPr lang="de-CH" sz="800" b="0" dirty="0" err="1"/>
              <a:t>Pathogenic</a:t>
            </a:r>
            <a:r>
              <a:rPr lang="de-CH" sz="800" b="0" dirty="0"/>
              <a:t> </a:t>
            </a:r>
            <a:r>
              <a:rPr lang="de-CH" sz="800" b="0" dirty="0" err="1"/>
              <a:t>Variants</a:t>
            </a:r>
            <a:r>
              <a:rPr lang="de-CH" sz="800" b="0" dirty="0"/>
              <a:t>. JAMA </a:t>
            </a:r>
            <a:r>
              <a:rPr lang="de-CH" sz="800" b="0" dirty="0" err="1"/>
              <a:t>Oncol</a:t>
            </a:r>
            <a:r>
              <a:rPr lang="de-CH" sz="800" b="0" dirty="0"/>
              <a:t>. 2021</a:t>
            </a:r>
            <a:endParaRPr lang="de-DE" sz="800" dirty="0"/>
          </a:p>
        </p:txBody>
      </p:sp>
    </p:spTree>
    <p:extLst>
      <p:ext uri="{BB962C8B-B14F-4D97-AF65-F5344CB8AC3E}">
        <p14:creationId xmlns:p14="http://schemas.microsoft.com/office/powerpoint/2010/main" val="272119058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14" name="Gerade Verbindung 3"/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5" name="Textfeld 9"/>
          <p:cNvSpPr txBox="1">
            <a:spLocks noChangeArrowheads="1"/>
          </p:cNvSpPr>
          <p:nvPr/>
        </p:nvSpPr>
        <p:spPr bwMode="auto">
          <a:xfrm>
            <a:off x="611188" y="533400"/>
            <a:ext cx="48974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A04020102020204" pitchFamily="34" charset="0"/>
              </a:rPr>
              <a:t>Hintergrund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8167B1C-88B9-B717-588E-813FF46DDB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2AA8C0B2-9FBE-2574-C28F-F1E566AA6038}"/>
              </a:ext>
            </a:extLst>
          </p:cNvPr>
          <p:cNvSpPr txBox="1"/>
          <p:nvPr/>
        </p:nvSpPr>
        <p:spPr>
          <a:xfrm>
            <a:off x="323528" y="1628800"/>
            <a:ext cx="8496944" cy="4455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b="0" dirty="0"/>
              <a:t>Beobachtungsdaten weisen darauf hin, dass eine MHT das Brustkrebsrisiko bei Frauen mit hohem Risiko aufgrund einer familiären Belastung mit Brustkrebs oder nach präventiver beidseitiger </a:t>
            </a:r>
            <a:r>
              <a:rPr lang="de-DE" b="0" dirty="0" err="1"/>
              <a:t>Salpingo</a:t>
            </a:r>
            <a:r>
              <a:rPr lang="de-DE" b="0" dirty="0"/>
              <a:t>-Oophorektomie (BSO) bei genetisch bedingten </a:t>
            </a:r>
            <a:r>
              <a:rPr lang="de-DE" b="0" dirty="0">
                <a:solidFill>
                  <a:srgbClr val="FF0000"/>
                </a:solidFill>
              </a:rPr>
              <a:t>BRCA 1 oder 2-Mutationen </a:t>
            </a:r>
            <a:r>
              <a:rPr lang="de-DE" b="0" dirty="0"/>
              <a:t>nicht zusätzlich erhöht.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b="0" dirty="0"/>
              <a:t>Eine MHT wird bis zum Erreichen des durchschnittlichen </a:t>
            </a:r>
            <a:r>
              <a:rPr lang="de-DE" b="0" dirty="0" err="1"/>
              <a:t>Menopausenalters</a:t>
            </a:r>
            <a:r>
              <a:rPr lang="de-DE" b="0" dirty="0"/>
              <a:t> (51-52 Jahre) empfohlen. (</a:t>
            </a:r>
            <a:r>
              <a:rPr lang="de-DE" b="0" dirty="0" err="1"/>
              <a:t>LoE</a:t>
            </a:r>
            <a:r>
              <a:rPr lang="de-DE" b="0" dirty="0"/>
              <a:t> 2a)</a:t>
            </a:r>
            <a:endParaRPr lang="de-CH" b="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4A666B39-AD41-E5F4-300B-1AAB7A964CE6}"/>
              </a:ext>
            </a:extLst>
          </p:cNvPr>
          <p:cNvSpPr txBox="1"/>
          <p:nvPr/>
        </p:nvSpPr>
        <p:spPr>
          <a:xfrm>
            <a:off x="7596336" y="6309320"/>
            <a:ext cx="13965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b="0" dirty="0"/>
              <a:t>SGGG Expertenbrief 2025</a:t>
            </a:r>
          </a:p>
        </p:txBody>
      </p:sp>
    </p:spTree>
    <p:extLst>
      <p:ext uri="{BB962C8B-B14F-4D97-AF65-F5344CB8AC3E}">
        <p14:creationId xmlns:p14="http://schemas.microsoft.com/office/powerpoint/2010/main" val="8937776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55664-6349-B48A-B38C-745592E3F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14" name="Gerade Verbindung 3">
            <a:extLst>
              <a:ext uri="{FF2B5EF4-FFF2-40B4-BE49-F238E27FC236}">
                <a16:creationId xmlns:a16="http://schemas.microsoft.com/office/drawing/2014/main" id="{F8D8FF7E-8EF8-A7C7-AC5C-8ACA1B58DD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5" name="Textfeld 9">
            <a:extLst>
              <a:ext uri="{FF2B5EF4-FFF2-40B4-BE49-F238E27FC236}">
                <a16:creationId xmlns:a16="http://schemas.microsoft.com/office/drawing/2014/main" id="{87598D71-038C-BD9F-6DC0-D8866A80B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33400"/>
            <a:ext cx="48974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A04020102020204" pitchFamily="34" charset="0"/>
              </a:rPr>
              <a:t>Hintergrund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5CC1EDAA-B4BA-B073-A54A-CC989F9B1F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A134C01F-BCAC-13FE-ED59-317925C4A7AC}"/>
              </a:ext>
            </a:extLst>
          </p:cNvPr>
          <p:cNvSpPr>
            <a:spLocks noGrp="1"/>
          </p:cNvSpPr>
          <p:nvPr/>
        </p:nvSpPr>
        <p:spPr>
          <a:xfrm>
            <a:off x="514350" y="1623590"/>
            <a:ext cx="357187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173F8F"/>
                </a:solidFill>
              </a:defRPr>
            </a:pPr>
            <a:r>
              <a:rPr sz="788">
                <a:solidFill>
                  <a:srgbClr val="173F8F"/>
                </a:solidFill>
              </a:rPr>
              <a:t>ASCO 2026 · EMERGING EVIDENCE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623F8CB3-A4C8-527C-4372-C87C7C5F5AD6}"/>
              </a:ext>
            </a:extLst>
          </p:cNvPr>
          <p:cNvSpPr>
            <a:spLocks noGrp="1"/>
          </p:cNvSpPr>
          <p:nvPr/>
        </p:nvSpPr>
        <p:spPr>
          <a:xfrm>
            <a:off x="514350" y="1902196"/>
            <a:ext cx="81153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550" b="1">
                <a:solidFill>
                  <a:srgbClr val="111827"/>
                </a:solidFill>
              </a:defRPr>
            </a:pPr>
            <a:r>
              <a:rPr sz="1913">
                <a:solidFill>
                  <a:srgbClr val="111827"/>
                </a:solidFill>
              </a:rPr>
              <a:t>Leitlinienempfehlung erreicht die Versorgungspraxis noch nicht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1F21E41-AA4F-1ECF-FCD2-302D72FE22D9}"/>
              </a:ext>
            </a:extLst>
          </p:cNvPr>
          <p:cNvSpPr>
            <a:spLocks noGrp="1"/>
          </p:cNvSpPr>
          <p:nvPr/>
        </p:nvSpPr>
        <p:spPr>
          <a:xfrm>
            <a:off x="514350" y="2423690"/>
            <a:ext cx="585788" cy="35719"/>
          </a:xfrm>
          <a:prstGeom prst="rect">
            <a:avLst/>
          </a:prstGeom>
          <a:solidFill>
            <a:srgbClr val="41B6E6"/>
          </a:solidFill>
          <a:ln w="0">
            <a:noFill/>
            <a:prstDash val="solid"/>
          </a:ln>
        </p:spPr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3E29907E-3B55-AE8A-6BD8-B92E89FC7653}"/>
              </a:ext>
            </a:extLst>
          </p:cNvPr>
          <p:cNvSpPr>
            <a:spLocks noGrp="1"/>
          </p:cNvSpPr>
          <p:nvPr/>
        </p:nvSpPr>
        <p:spPr>
          <a:xfrm>
            <a:off x="514350" y="2745159"/>
            <a:ext cx="2035969" cy="1893094"/>
          </a:xfrm>
          <a:prstGeom prst="rect">
            <a:avLst/>
          </a:prstGeom>
          <a:solidFill>
            <a:srgbClr val="F1F3F6"/>
          </a:solidFill>
          <a:ln w="0">
            <a:noFill/>
            <a:prstDash val="solid"/>
          </a:ln>
        </p:spPr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5ABD6509-F5DA-C4AD-1A25-F7ED833C077F}"/>
              </a:ext>
            </a:extLst>
          </p:cNvPr>
          <p:cNvSpPr>
            <a:spLocks noGrp="1"/>
          </p:cNvSpPr>
          <p:nvPr/>
        </p:nvSpPr>
        <p:spPr>
          <a:xfrm>
            <a:off x="700087" y="2902321"/>
            <a:ext cx="1643063" cy="1857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173F8F"/>
                </a:solidFill>
              </a:defRPr>
            </a:pPr>
            <a:r>
              <a:rPr sz="844">
                <a:solidFill>
                  <a:srgbClr val="173F8F"/>
                </a:solidFill>
              </a:rPr>
              <a:t>STUDIENKOLLEKTIV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379BB174-E9E7-D303-37A6-382FAC58BE87}"/>
              </a:ext>
            </a:extLst>
          </p:cNvPr>
          <p:cNvSpPr>
            <a:spLocks noGrp="1"/>
          </p:cNvSpPr>
          <p:nvPr/>
        </p:nvSpPr>
        <p:spPr>
          <a:xfrm>
            <a:off x="700087" y="3209502"/>
            <a:ext cx="1643063" cy="5000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900" b="1">
                <a:solidFill>
                  <a:srgbClr val="173F8F"/>
                </a:solidFill>
              </a:defRPr>
            </a:pPr>
            <a:r>
              <a:rPr sz="2925">
                <a:solidFill>
                  <a:srgbClr val="173F8F"/>
                </a:solidFill>
              </a:rPr>
              <a:t>259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F5119D0-1F11-08F7-EDD5-749F82A01258}"/>
              </a:ext>
            </a:extLst>
          </p:cNvPr>
          <p:cNvSpPr>
            <a:spLocks noGrp="1"/>
          </p:cNvSpPr>
          <p:nvPr/>
        </p:nvSpPr>
        <p:spPr>
          <a:xfrm>
            <a:off x="700088" y="3709565"/>
            <a:ext cx="1607344" cy="371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5F6978"/>
                </a:solidFill>
              </a:defRPr>
            </a:pPr>
            <a:r>
              <a:rPr sz="1069" b="0">
                <a:solidFill>
                  <a:srgbClr val="5F6978"/>
                </a:solidFill>
              </a:rPr>
              <a:t>auswertbare Teilnehmerinnen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2F7DC1CF-D8E2-3A39-65F7-3698604A81B6}"/>
              </a:ext>
            </a:extLst>
          </p:cNvPr>
          <p:cNvSpPr>
            <a:spLocks noGrp="1"/>
          </p:cNvSpPr>
          <p:nvPr/>
        </p:nvSpPr>
        <p:spPr>
          <a:xfrm>
            <a:off x="700087" y="4152477"/>
            <a:ext cx="1643063" cy="2714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111827"/>
                </a:solidFill>
              </a:defRPr>
            </a:pPr>
            <a:r>
              <a:rPr sz="1519">
                <a:solidFill>
                  <a:srgbClr val="111827"/>
                </a:solidFill>
              </a:rPr>
              <a:t>41,6 Jahre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B2BC0D35-FCAB-B32E-73DE-BDE1DE2704FE}"/>
              </a:ext>
            </a:extLst>
          </p:cNvPr>
          <p:cNvSpPr>
            <a:spLocks noGrp="1"/>
          </p:cNvSpPr>
          <p:nvPr/>
        </p:nvSpPr>
        <p:spPr>
          <a:xfrm>
            <a:off x="700088" y="4352502"/>
            <a:ext cx="1607344" cy="2714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0">
                <a:solidFill>
                  <a:srgbClr val="5F6978"/>
                </a:solidFill>
              </a:defRPr>
            </a:pPr>
            <a:r>
              <a:rPr sz="844" b="0">
                <a:solidFill>
                  <a:srgbClr val="5F6978"/>
                </a:solidFill>
              </a:rPr>
              <a:t>Median bei chirurgischer</a:t>
            </a:r>
          </a:p>
          <a:p>
            <a:pPr algn="l">
              <a:defRPr sz="1125" b="0">
                <a:solidFill>
                  <a:srgbClr val="5F6978"/>
                </a:solidFill>
              </a:defRPr>
            </a:pPr>
            <a:r>
              <a:rPr sz="844" b="0">
                <a:solidFill>
                  <a:srgbClr val="5F6978"/>
                </a:solidFill>
              </a:rPr>
              <a:t>Menopause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7495C732-9241-C4A0-72A0-565D3BC98AD3}"/>
              </a:ext>
            </a:extLst>
          </p:cNvPr>
          <p:cNvSpPr>
            <a:spLocks noGrp="1"/>
          </p:cNvSpPr>
          <p:nvPr/>
        </p:nvSpPr>
        <p:spPr>
          <a:xfrm>
            <a:off x="2700337" y="2745159"/>
            <a:ext cx="2786063" cy="1893094"/>
          </a:xfrm>
          <a:prstGeom prst="rect">
            <a:avLst/>
          </a:prstGeom>
          <a:solidFill>
            <a:srgbClr val="E8F6FC"/>
          </a:solidFill>
          <a:ln w="0">
            <a:noFill/>
            <a:prstDash val="solid"/>
          </a:ln>
        </p:spPr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34DC1600-2FD2-7F6B-4733-E0B9BE549BF2}"/>
              </a:ext>
            </a:extLst>
          </p:cNvPr>
          <p:cNvSpPr>
            <a:spLocks noGrp="1"/>
          </p:cNvSpPr>
          <p:nvPr/>
        </p:nvSpPr>
        <p:spPr>
          <a:xfrm>
            <a:off x="2900362" y="2902321"/>
            <a:ext cx="1785938" cy="1857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173F8F"/>
                </a:solidFill>
              </a:defRPr>
            </a:pPr>
            <a:r>
              <a:rPr sz="844">
                <a:solidFill>
                  <a:srgbClr val="173F8F"/>
                </a:solidFill>
              </a:rPr>
              <a:t>MHT-NUTZUNG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1EA2E4C5-03F1-416C-4DC5-0686BE63C240}"/>
              </a:ext>
            </a:extLst>
          </p:cNvPr>
          <p:cNvSpPr>
            <a:spLocks noGrp="1"/>
          </p:cNvSpPr>
          <p:nvPr/>
        </p:nvSpPr>
        <p:spPr>
          <a:xfrm>
            <a:off x="2900363" y="3209502"/>
            <a:ext cx="2143125" cy="5000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900" b="1">
                <a:solidFill>
                  <a:srgbClr val="BD2B8C"/>
                </a:solidFill>
              </a:defRPr>
            </a:pPr>
            <a:r>
              <a:rPr sz="2925">
                <a:solidFill>
                  <a:srgbClr val="BD2B8C"/>
                </a:solidFill>
              </a:rPr>
              <a:t>35,6 %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5EFB93C4-499F-D303-74EB-EAA708A75A36}"/>
              </a:ext>
            </a:extLst>
          </p:cNvPr>
          <p:cNvSpPr>
            <a:spLocks noGrp="1"/>
          </p:cNvSpPr>
          <p:nvPr/>
        </p:nvSpPr>
        <p:spPr>
          <a:xfrm>
            <a:off x="2900362" y="3709565"/>
            <a:ext cx="2214563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11827"/>
                </a:solidFill>
              </a:defRPr>
            </a:pPr>
            <a:r>
              <a:rPr sz="1181">
                <a:solidFill>
                  <a:srgbClr val="111827"/>
                </a:solidFill>
              </a:rPr>
              <a:t>nutzten keine systemische MHT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83CAA53B-8231-5D00-E05E-AA46CA8DAA58}"/>
              </a:ext>
            </a:extLst>
          </p:cNvPr>
          <p:cNvSpPr>
            <a:spLocks noGrp="1"/>
          </p:cNvSpPr>
          <p:nvPr/>
        </p:nvSpPr>
        <p:spPr>
          <a:xfrm>
            <a:off x="2900363" y="4152478"/>
            <a:ext cx="1035844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5F6978"/>
                </a:solidFill>
              </a:defRPr>
            </a:pPr>
            <a:r>
              <a:rPr sz="956">
                <a:solidFill>
                  <a:srgbClr val="5F6978"/>
                </a:solidFill>
              </a:rPr>
              <a:t>Hauptgrund: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10CA6CCB-4CBD-0A06-C0D7-7A8E9F28E034}"/>
              </a:ext>
            </a:extLst>
          </p:cNvPr>
          <p:cNvSpPr>
            <a:spLocks noGrp="1"/>
          </p:cNvSpPr>
          <p:nvPr/>
        </p:nvSpPr>
        <p:spPr>
          <a:xfrm>
            <a:off x="2900363" y="4352502"/>
            <a:ext cx="2143125" cy="24288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BD2B8C"/>
                </a:solidFill>
              </a:defRPr>
            </a:pPr>
            <a:r>
              <a:rPr sz="1238">
                <a:solidFill>
                  <a:srgbClr val="BD2B8C"/>
                </a:solidFill>
              </a:rPr>
              <a:t>Sorge vor Krebsrisiken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A0574AD1-E635-94CC-83C8-6BE6CF63627E}"/>
              </a:ext>
            </a:extLst>
          </p:cNvPr>
          <p:cNvSpPr>
            <a:spLocks noGrp="1"/>
          </p:cNvSpPr>
          <p:nvPr/>
        </p:nvSpPr>
        <p:spPr>
          <a:xfrm>
            <a:off x="5643562" y="2745159"/>
            <a:ext cx="2986088" cy="1893094"/>
          </a:xfrm>
          <a:prstGeom prst="rect">
            <a:avLst/>
          </a:prstGeom>
          <a:solidFill>
            <a:srgbClr val="FCECF7"/>
          </a:solidFill>
          <a:ln w="0">
            <a:noFill/>
            <a:prstDash val="solid"/>
          </a:ln>
        </p:spPr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A87792CA-DCB5-0EB8-FC8B-A0178CA496D6}"/>
              </a:ext>
            </a:extLst>
          </p:cNvPr>
          <p:cNvSpPr>
            <a:spLocks noGrp="1"/>
          </p:cNvSpPr>
          <p:nvPr/>
        </p:nvSpPr>
        <p:spPr>
          <a:xfrm>
            <a:off x="5843588" y="2902321"/>
            <a:ext cx="2286000" cy="1857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BD2B8C"/>
                </a:solidFill>
              </a:defRPr>
            </a:pPr>
            <a:r>
              <a:rPr sz="844">
                <a:solidFill>
                  <a:srgbClr val="BD2B8C"/>
                </a:solidFill>
              </a:rPr>
              <a:t>PRÄOPERATIVE BERATUNG</a:t>
            </a: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CAB4B512-9A76-2F66-003F-D7AAD7EEE142}"/>
              </a:ext>
            </a:extLst>
          </p:cNvPr>
          <p:cNvSpPr>
            <a:spLocks noGrp="1"/>
          </p:cNvSpPr>
          <p:nvPr/>
        </p:nvSpPr>
        <p:spPr>
          <a:xfrm>
            <a:off x="5843588" y="3209502"/>
            <a:ext cx="2428875" cy="5000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600" b="1">
                <a:solidFill>
                  <a:srgbClr val="BD2B8C"/>
                </a:solidFill>
              </a:defRPr>
            </a:pPr>
            <a:r>
              <a:rPr sz="2700">
                <a:solidFill>
                  <a:srgbClr val="BD2B8C"/>
                </a:solidFill>
              </a:rPr>
              <a:t>≈ 1 von 5</a:t>
            </a: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09A66E39-8623-D93E-0421-293F1A2196FE}"/>
              </a:ext>
            </a:extLst>
          </p:cNvPr>
          <p:cNvSpPr>
            <a:spLocks noGrp="1"/>
          </p:cNvSpPr>
          <p:nvPr/>
        </p:nvSpPr>
        <p:spPr>
          <a:xfrm>
            <a:off x="5843588" y="3745284"/>
            <a:ext cx="2428875" cy="67865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11827"/>
                </a:solidFill>
              </a:defRPr>
            </a:pPr>
            <a:r>
              <a:rPr sz="1181">
                <a:solidFill>
                  <a:srgbClr val="111827"/>
                </a:solidFill>
              </a:rPr>
              <a:t>berichtete, dass menopausale Beschwerden vor der RRSO nie besprochen wurden.</a:t>
            </a: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6B7DA007-0A6B-9A38-DEE0-5FAB28D478BB}"/>
              </a:ext>
            </a:extLst>
          </p:cNvPr>
          <p:cNvSpPr>
            <a:spLocks noGrp="1"/>
          </p:cNvSpPr>
          <p:nvPr/>
        </p:nvSpPr>
        <p:spPr>
          <a:xfrm>
            <a:off x="514350" y="4831134"/>
            <a:ext cx="8115300" cy="771525"/>
          </a:xfrm>
          <a:prstGeom prst="rect">
            <a:avLst/>
          </a:prstGeom>
          <a:solidFill>
            <a:srgbClr val="173F8F"/>
          </a:solidFill>
          <a:ln w="0">
            <a:noFill/>
            <a:prstDash val="solid"/>
          </a:ln>
        </p:spPr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77976225-706E-23FC-0CEC-0B24598ABF78}"/>
              </a:ext>
            </a:extLst>
          </p:cNvPr>
          <p:cNvSpPr>
            <a:spLocks noGrp="1"/>
          </p:cNvSpPr>
          <p:nvPr/>
        </p:nvSpPr>
        <p:spPr>
          <a:xfrm>
            <a:off x="735806" y="4959721"/>
            <a:ext cx="7436594" cy="3000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FFFFFF"/>
                </a:solidFill>
              </a:defRPr>
            </a:pPr>
            <a:r>
              <a:rPr sz="1519" dirty="0" err="1">
                <a:solidFill>
                  <a:srgbClr val="FFFFFF"/>
                </a:solidFill>
              </a:rPr>
              <a:t>Systemische</a:t>
            </a:r>
            <a:r>
              <a:rPr sz="1519" dirty="0">
                <a:solidFill>
                  <a:srgbClr val="FFFFFF"/>
                </a:solidFill>
              </a:rPr>
              <a:t> MHT war </a:t>
            </a:r>
            <a:r>
              <a:rPr sz="1519" dirty="0" err="1">
                <a:solidFill>
                  <a:srgbClr val="FFFFFF"/>
                </a:solidFill>
              </a:rPr>
              <a:t>mit</a:t>
            </a:r>
            <a:r>
              <a:rPr sz="1519" dirty="0">
                <a:solidFill>
                  <a:srgbClr val="FFFFFF"/>
                </a:solidFill>
              </a:rPr>
              <a:t> </a:t>
            </a:r>
            <a:r>
              <a:rPr sz="1519" dirty="0" err="1">
                <a:solidFill>
                  <a:srgbClr val="FFFFFF"/>
                </a:solidFill>
              </a:rPr>
              <a:t>signifikant</a:t>
            </a:r>
            <a:r>
              <a:rPr sz="1519" dirty="0">
                <a:solidFill>
                  <a:srgbClr val="FFFFFF"/>
                </a:solidFill>
              </a:rPr>
              <a:t> </a:t>
            </a:r>
            <a:r>
              <a:rPr sz="1519" dirty="0" err="1">
                <a:solidFill>
                  <a:srgbClr val="FFFFFF"/>
                </a:solidFill>
              </a:rPr>
              <a:t>geringerer</a:t>
            </a:r>
            <a:r>
              <a:rPr sz="1519" dirty="0">
                <a:solidFill>
                  <a:srgbClr val="FFFFFF"/>
                </a:solidFill>
              </a:rPr>
              <a:t> </a:t>
            </a:r>
            <a:r>
              <a:rPr sz="1519" dirty="0" err="1">
                <a:solidFill>
                  <a:srgbClr val="FFFFFF"/>
                </a:solidFill>
              </a:rPr>
              <a:t>Symptomschwere</a:t>
            </a:r>
            <a:r>
              <a:rPr lang="de-CH" sz="1519" dirty="0">
                <a:solidFill>
                  <a:srgbClr val="FFFFFF"/>
                </a:solidFill>
              </a:rPr>
              <a:t> </a:t>
            </a:r>
            <a:r>
              <a:rPr sz="1519" dirty="0" err="1">
                <a:solidFill>
                  <a:srgbClr val="FFFFFF"/>
                </a:solidFill>
              </a:rPr>
              <a:t>assoziiert</a:t>
            </a:r>
            <a:endParaRPr sz="1519" dirty="0">
              <a:solidFill>
                <a:srgbClr val="FFFFFF"/>
              </a:solidFill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29B3F267-C534-A682-E30F-9144ED0CB74F}"/>
              </a:ext>
            </a:extLst>
          </p:cNvPr>
          <p:cNvSpPr>
            <a:spLocks noGrp="1"/>
          </p:cNvSpPr>
          <p:nvPr/>
        </p:nvSpPr>
        <p:spPr>
          <a:xfrm>
            <a:off x="735806" y="5302622"/>
            <a:ext cx="5857875" cy="17859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DCE7FF"/>
                </a:solidFill>
              </a:defRPr>
            </a:pPr>
            <a:r>
              <a:rPr sz="900" b="0" dirty="0" err="1">
                <a:solidFill>
                  <a:srgbClr val="DCE7FF"/>
                </a:solidFill>
              </a:rPr>
              <a:t>Beobachtungsbefund</a:t>
            </a:r>
            <a:r>
              <a:rPr sz="900" b="0" dirty="0">
                <a:solidFill>
                  <a:srgbClr val="DCE7FF"/>
                </a:solidFill>
              </a:rPr>
              <a:t>: </a:t>
            </a:r>
            <a:r>
              <a:rPr sz="900" b="0" dirty="0" err="1">
                <a:solidFill>
                  <a:srgbClr val="DCE7FF"/>
                </a:solidFill>
              </a:rPr>
              <a:t>Zusammenhang</a:t>
            </a:r>
            <a:r>
              <a:rPr sz="900" b="0" dirty="0">
                <a:solidFill>
                  <a:srgbClr val="DCE7FF"/>
                </a:solidFill>
              </a:rPr>
              <a:t>, </a:t>
            </a:r>
            <a:r>
              <a:rPr sz="900" b="0" dirty="0" err="1">
                <a:solidFill>
                  <a:srgbClr val="DCE7FF"/>
                </a:solidFill>
              </a:rPr>
              <a:t>kein</a:t>
            </a:r>
            <a:r>
              <a:rPr sz="900" b="0" dirty="0">
                <a:solidFill>
                  <a:srgbClr val="DCE7FF"/>
                </a:solidFill>
              </a:rPr>
              <a:t> </a:t>
            </a:r>
            <a:r>
              <a:rPr sz="900" b="0" dirty="0" err="1">
                <a:solidFill>
                  <a:srgbClr val="DCE7FF"/>
                </a:solidFill>
              </a:rPr>
              <a:t>Beweis</a:t>
            </a:r>
            <a:r>
              <a:rPr sz="900" b="0" dirty="0">
                <a:solidFill>
                  <a:srgbClr val="DCE7FF"/>
                </a:solidFill>
              </a:rPr>
              <a:t> für </a:t>
            </a:r>
            <a:r>
              <a:rPr sz="900" b="0" dirty="0" err="1">
                <a:solidFill>
                  <a:srgbClr val="DCE7FF"/>
                </a:solidFill>
              </a:rPr>
              <a:t>Kausalität</a:t>
            </a:r>
            <a:endParaRPr sz="900" b="0" dirty="0">
              <a:solidFill>
                <a:srgbClr val="DCE7FF"/>
              </a:solidFill>
            </a:endParaRP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A2DF9BA6-4832-75B9-9432-16AFE4EFB859}"/>
              </a:ext>
            </a:extLst>
          </p:cNvPr>
          <p:cNvSpPr>
            <a:spLocks noGrp="1"/>
          </p:cNvSpPr>
          <p:nvPr/>
        </p:nvSpPr>
        <p:spPr>
          <a:xfrm>
            <a:off x="514350" y="5781253"/>
            <a:ext cx="1785938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173F8F"/>
                </a:solidFill>
              </a:defRPr>
            </a:pPr>
            <a:r>
              <a:rPr sz="844">
                <a:solidFill>
                  <a:srgbClr val="173F8F"/>
                </a:solidFill>
              </a:rPr>
              <a:t>KLINISCHE KONSEQUENZ</a:t>
            </a: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8B2A3D27-EDBE-B38C-3A20-02FD6BD92647}"/>
              </a:ext>
            </a:extLst>
          </p:cNvPr>
          <p:cNvSpPr>
            <a:spLocks noGrp="1"/>
          </p:cNvSpPr>
          <p:nvPr/>
        </p:nvSpPr>
        <p:spPr>
          <a:xfrm>
            <a:off x="514351" y="5981277"/>
            <a:ext cx="7679531" cy="3286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111827"/>
                </a:solidFill>
              </a:defRPr>
            </a:pPr>
            <a:r>
              <a:rPr sz="1406">
                <a:solidFill>
                  <a:srgbClr val="111827"/>
                </a:solidFill>
              </a:rPr>
              <a:t>MHT und Menopause-Management gehören verbindlich in die Beratung vor RRSO.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A5EFA6D5-BA9C-71F8-A1F0-F97979189F3D}"/>
              </a:ext>
            </a:extLst>
          </p:cNvPr>
          <p:cNvSpPr txBox="1"/>
          <p:nvPr/>
        </p:nvSpPr>
        <p:spPr>
          <a:xfrm>
            <a:off x="30" y="6309320"/>
            <a:ext cx="918102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 b="0" dirty="0"/>
              <a:t>Narasimhan R et al., </a:t>
            </a:r>
            <a:r>
              <a:rPr lang="de-DE" sz="800" b="0" dirty="0" err="1"/>
              <a:t>Menopausal</a:t>
            </a:r>
            <a:r>
              <a:rPr lang="de-DE" sz="800" b="0" dirty="0"/>
              <a:t> </a:t>
            </a:r>
            <a:r>
              <a:rPr lang="de-DE" sz="800" b="0" dirty="0" err="1"/>
              <a:t>hormone</a:t>
            </a:r>
            <a:r>
              <a:rPr lang="de-DE" sz="800" b="0" dirty="0"/>
              <a:t> </a:t>
            </a:r>
            <a:r>
              <a:rPr lang="de-DE" sz="800" b="0" dirty="0" err="1"/>
              <a:t>therapy</a:t>
            </a:r>
            <a:r>
              <a:rPr lang="de-DE" sz="800" b="0" dirty="0"/>
              <a:t> </a:t>
            </a:r>
            <a:r>
              <a:rPr lang="de-DE" sz="800" b="0" dirty="0" err="1"/>
              <a:t>use</a:t>
            </a:r>
            <a:r>
              <a:rPr lang="de-DE" sz="800" b="0" dirty="0"/>
              <a:t> and </a:t>
            </a:r>
            <a:r>
              <a:rPr lang="de-DE" sz="800" b="0" dirty="0" err="1"/>
              <a:t>counseling</a:t>
            </a:r>
            <a:r>
              <a:rPr lang="de-DE" sz="800" b="0" dirty="0"/>
              <a:t> </a:t>
            </a:r>
            <a:r>
              <a:rPr lang="de-DE" sz="800" b="0" dirty="0" err="1"/>
              <a:t>patterns</a:t>
            </a:r>
            <a:r>
              <a:rPr lang="de-DE" sz="800" b="0" dirty="0"/>
              <a:t> </a:t>
            </a:r>
            <a:r>
              <a:rPr lang="de-DE" sz="800" b="0" dirty="0" err="1"/>
              <a:t>among</a:t>
            </a:r>
            <a:r>
              <a:rPr lang="de-DE" sz="800" b="0" dirty="0"/>
              <a:t> </a:t>
            </a:r>
            <a:r>
              <a:rPr lang="de-DE" sz="800" b="0" dirty="0" err="1"/>
              <a:t>surgically</a:t>
            </a:r>
            <a:r>
              <a:rPr lang="de-DE" sz="800" b="0" dirty="0"/>
              <a:t> </a:t>
            </a:r>
            <a:r>
              <a:rPr lang="de-DE" sz="800" b="0" dirty="0" err="1"/>
              <a:t>menopausal</a:t>
            </a:r>
            <a:r>
              <a:rPr lang="de-DE" sz="800" b="0" dirty="0"/>
              <a:t> BRCA </a:t>
            </a:r>
            <a:r>
              <a:rPr lang="de-DE" sz="800" b="0" dirty="0" err="1"/>
              <a:t>mutation</a:t>
            </a:r>
            <a:r>
              <a:rPr lang="de-DE" sz="800" b="0" dirty="0"/>
              <a:t> </a:t>
            </a:r>
            <a:r>
              <a:rPr lang="de-DE" sz="800" b="0" dirty="0" err="1"/>
              <a:t>carriers</a:t>
            </a:r>
            <a:r>
              <a:rPr lang="de-DE" sz="800" b="0" dirty="0"/>
              <a:t>. Journal of Clinical </a:t>
            </a:r>
            <a:r>
              <a:rPr lang="de-DE" sz="800" b="0" dirty="0" err="1"/>
              <a:t>Oncology</a:t>
            </a:r>
            <a:r>
              <a:rPr lang="de-DE" sz="800" b="0" dirty="0"/>
              <a:t>. 2026</a:t>
            </a:r>
          </a:p>
        </p:txBody>
      </p:sp>
    </p:spTree>
    <p:extLst>
      <p:ext uri="{BB962C8B-B14F-4D97-AF65-F5344CB8AC3E}">
        <p14:creationId xmlns:p14="http://schemas.microsoft.com/office/powerpoint/2010/main" val="123721387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0B34B-2C7F-8F78-F0F9-91443F2B3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14" name="Gerade Verbindung 3">
            <a:extLst>
              <a:ext uri="{FF2B5EF4-FFF2-40B4-BE49-F238E27FC236}">
                <a16:creationId xmlns:a16="http://schemas.microsoft.com/office/drawing/2014/main" id="{90F422DE-90EC-6200-2D00-374E26FC0D5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5" name="Textfeld 9">
            <a:extLst>
              <a:ext uri="{FF2B5EF4-FFF2-40B4-BE49-F238E27FC236}">
                <a16:creationId xmlns:a16="http://schemas.microsoft.com/office/drawing/2014/main" id="{569C3D5A-25D6-43C4-1432-1C358290A8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33400"/>
            <a:ext cx="48974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>
                <a:solidFill>
                  <a:srgbClr val="006666"/>
                </a:solidFill>
                <a:latin typeface="Arial Black" panose="020B0A04020102020204" pitchFamily="34" charset="0"/>
              </a:rPr>
              <a:t>Material &amp; Methoden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53234445-596F-800E-BD28-741A0E9778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57E712FA-1980-5992-08D9-57AA9EB354CA}"/>
              </a:ext>
            </a:extLst>
          </p:cNvPr>
          <p:cNvSpPr>
            <a:spLocks noGrp="1"/>
          </p:cNvSpPr>
          <p:nvPr/>
        </p:nvSpPr>
        <p:spPr>
          <a:xfrm>
            <a:off x="514350" y="1412776"/>
            <a:ext cx="8115300" cy="4143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625" b="1">
                <a:solidFill>
                  <a:srgbClr val="111827"/>
                </a:solidFill>
              </a:defRPr>
            </a:pPr>
            <a:r>
              <a:rPr sz="1969" dirty="0">
                <a:solidFill>
                  <a:srgbClr val="111827"/>
                </a:solidFill>
              </a:rPr>
              <a:t>WHAM: </a:t>
            </a:r>
            <a:r>
              <a:rPr sz="1969" dirty="0" err="1">
                <a:solidFill>
                  <a:srgbClr val="111827"/>
                </a:solidFill>
              </a:rPr>
              <a:t>prospektive</a:t>
            </a:r>
            <a:r>
              <a:rPr sz="1969" dirty="0">
                <a:solidFill>
                  <a:srgbClr val="111827"/>
                </a:solidFill>
              </a:rPr>
              <a:t> </a:t>
            </a:r>
            <a:r>
              <a:rPr sz="1969" dirty="0" err="1">
                <a:solidFill>
                  <a:srgbClr val="111827"/>
                </a:solidFill>
              </a:rPr>
              <a:t>Vergleichsstudie</a:t>
            </a:r>
            <a:r>
              <a:rPr sz="1969" dirty="0">
                <a:solidFill>
                  <a:srgbClr val="111827"/>
                </a:solidFill>
              </a:rPr>
              <a:t> </a:t>
            </a:r>
            <a:r>
              <a:rPr sz="1969" dirty="0" err="1">
                <a:solidFill>
                  <a:srgbClr val="111827"/>
                </a:solidFill>
              </a:rPr>
              <a:t>über</a:t>
            </a:r>
            <a:r>
              <a:rPr sz="1969" dirty="0">
                <a:solidFill>
                  <a:srgbClr val="111827"/>
                </a:solidFill>
              </a:rPr>
              <a:t> 24 </a:t>
            </a:r>
            <a:r>
              <a:rPr sz="1969" dirty="0" err="1">
                <a:solidFill>
                  <a:srgbClr val="111827"/>
                </a:solidFill>
              </a:rPr>
              <a:t>Monate</a:t>
            </a:r>
            <a:endParaRPr sz="1969" dirty="0">
              <a:solidFill>
                <a:srgbClr val="111827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F3FA9868-B03A-76A4-E36E-809B92CB02FC}"/>
              </a:ext>
            </a:extLst>
          </p:cNvPr>
          <p:cNvSpPr>
            <a:spLocks noGrp="1"/>
          </p:cNvSpPr>
          <p:nvPr/>
        </p:nvSpPr>
        <p:spPr>
          <a:xfrm>
            <a:off x="633164" y="1976213"/>
            <a:ext cx="8115300" cy="728663"/>
          </a:xfrm>
          <a:prstGeom prst="rect">
            <a:avLst/>
          </a:prstGeom>
          <a:solidFill>
            <a:srgbClr val="173F8F"/>
          </a:solidFill>
          <a:ln w="0">
            <a:noFill/>
            <a:prstDash val="solid"/>
          </a:ln>
        </p:spPr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589F5D31-9E37-B7DF-A563-EC31DE5EAF1B}"/>
              </a:ext>
            </a:extLst>
          </p:cNvPr>
          <p:cNvSpPr>
            <a:spLocks noGrp="1"/>
          </p:cNvSpPr>
          <p:nvPr/>
        </p:nvSpPr>
        <p:spPr>
          <a:xfrm>
            <a:off x="790327" y="2054795"/>
            <a:ext cx="20002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FFFFFF"/>
                </a:solidFill>
              </a:defRPr>
            </a:pPr>
            <a:r>
              <a:rPr sz="844">
                <a:solidFill>
                  <a:srgbClr val="FFFFFF"/>
                </a:solidFill>
              </a:rPr>
              <a:t>REKRUTIERUNG &amp; KOHORTE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128CB628-0813-558E-C01E-A4CA10E1CB08}"/>
              </a:ext>
            </a:extLst>
          </p:cNvPr>
          <p:cNvSpPr>
            <a:spLocks noGrp="1"/>
          </p:cNvSpPr>
          <p:nvPr/>
        </p:nvSpPr>
        <p:spPr>
          <a:xfrm>
            <a:off x="790327" y="2283395"/>
            <a:ext cx="628650" cy="3000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325" b="1">
                <a:solidFill>
                  <a:srgbClr val="FFFFFF"/>
                </a:solidFill>
              </a:defRPr>
            </a:pPr>
            <a:r>
              <a:rPr sz="1744">
                <a:solidFill>
                  <a:srgbClr val="FFFFFF"/>
                </a:solidFill>
              </a:rPr>
              <a:t>687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FB436678-D139-66B9-5CB1-446D2A70BED0}"/>
              </a:ext>
            </a:extLst>
          </p:cNvPr>
          <p:cNvSpPr>
            <a:spLocks noGrp="1"/>
          </p:cNvSpPr>
          <p:nvPr/>
        </p:nvSpPr>
        <p:spPr>
          <a:xfrm>
            <a:off x="1426121" y="2326257"/>
            <a:ext cx="750094" cy="2143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DCE7FF"/>
                </a:solidFill>
              </a:defRPr>
            </a:pPr>
            <a:r>
              <a:rPr sz="900" b="0">
                <a:solidFill>
                  <a:srgbClr val="DCE7FF"/>
                </a:solidFill>
              </a:rPr>
              <a:t>gescreent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74727A94-7F8D-DB90-2397-1AB0F09D5F87}"/>
              </a:ext>
            </a:extLst>
          </p:cNvPr>
          <p:cNvSpPr>
            <a:spLocks noGrp="1"/>
          </p:cNvSpPr>
          <p:nvPr/>
        </p:nvSpPr>
        <p:spPr>
          <a:xfrm>
            <a:off x="2404814" y="2283395"/>
            <a:ext cx="628650" cy="3000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325" b="1">
                <a:solidFill>
                  <a:srgbClr val="FFFFFF"/>
                </a:solidFill>
              </a:defRPr>
            </a:pPr>
            <a:r>
              <a:rPr sz="1744">
                <a:solidFill>
                  <a:srgbClr val="FFFFFF"/>
                </a:solidFill>
              </a:rPr>
              <a:t>224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9910CF03-0EE4-C697-FE07-E31CD6606C8A}"/>
              </a:ext>
            </a:extLst>
          </p:cNvPr>
          <p:cNvSpPr>
            <a:spLocks noGrp="1"/>
          </p:cNvSpPr>
          <p:nvPr/>
        </p:nvSpPr>
        <p:spPr>
          <a:xfrm>
            <a:off x="3034630" y="2326257"/>
            <a:ext cx="1008112" cy="16663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DCE7FF"/>
                </a:solidFill>
              </a:defRPr>
            </a:pPr>
            <a:r>
              <a:rPr sz="900" b="0" dirty="0" err="1">
                <a:solidFill>
                  <a:srgbClr val="DCE7FF"/>
                </a:solidFill>
              </a:rPr>
              <a:t>eingeschlossen</a:t>
            </a:r>
            <a:endParaRPr sz="900" b="0" dirty="0">
              <a:solidFill>
                <a:srgbClr val="DCE7FF"/>
              </a:solidFill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2E30FDB2-29B5-F06F-365F-DB70C8321DF1}"/>
              </a:ext>
            </a:extLst>
          </p:cNvPr>
          <p:cNvSpPr>
            <a:spLocks noGrp="1"/>
          </p:cNvSpPr>
          <p:nvPr/>
        </p:nvSpPr>
        <p:spPr>
          <a:xfrm>
            <a:off x="4190752" y="2283395"/>
            <a:ext cx="628650" cy="3000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325" b="1">
                <a:solidFill>
                  <a:srgbClr val="FFFFFF"/>
                </a:solidFill>
              </a:defRPr>
            </a:pPr>
            <a:r>
              <a:rPr sz="1744">
                <a:solidFill>
                  <a:srgbClr val="FFFFFF"/>
                </a:solidFill>
              </a:rPr>
              <a:t>206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89B2BBD6-BB0F-64F8-D643-C5A1756BFFCD}"/>
              </a:ext>
            </a:extLst>
          </p:cNvPr>
          <p:cNvSpPr>
            <a:spLocks noGrp="1"/>
          </p:cNvSpPr>
          <p:nvPr/>
        </p:nvSpPr>
        <p:spPr>
          <a:xfrm>
            <a:off x="4826546" y="2326257"/>
            <a:ext cx="678656" cy="2143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DCE7FF"/>
                </a:solidFill>
              </a:defRPr>
            </a:pPr>
            <a:r>
              <a:rPr sz="900" b="0">
                <a:solidFill>
                  <a:srgbClr val="DCE7FF"/>
                </a:solidFill>
              </a:rPr>
              <a:t>Baseline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90DD7E26-BEF6-6140-C7F9-DD9A7BDE7B39}"/>
              </a:ext>
            </a:extLst>
          </p:cNvPr>
          <p:cNvSpPr>
            <a:spLocks noGrp="1"/>
          </p:cNvSpPr>
          <p:nvPr/>
        </p:nvSpPr>
        <p:spPr>
          <a:xfrm>
            <a:off x="5690939" y="2261964"/>
            <a:ext cx="1143000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FFFFFF"/>
                </a:solidFill>
              </a:defRPr>
            </a:pPr>
            <a:r>
              <a:rPr sz="1406">
                <a:solidFill>
                  <a:srgbClr val="FFFFFF"/>
                </a:solidFill>
              </a:rPr>
              <a:t>104 RRSO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B9EC55E6-127A-3EFA-8047-E71C57B5F140}"/>
              </a:ext>
            </a:extLst>
          </p:cNvPr>
          <p:cNvSpPr>
            <a:spLocks noGrp="1"/>
          </p:cNvSpPr>
          <p:nvPr/>
        </p:nvSpPr>
        <p:spPr>
          <a:xfrm>
            <a:off x="6976814" y="2261964"/>
            <a:ext cx="1571625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FFFFFF"/>
                </a:solidFill>
              </a:defRPr>
            </a:pPr>
            <a:r>
              <a:rPr sz="1406">
                <a:solidFill>
                  <a:srgbClr val="FFFFFF"/>
                </a:solidFill>
              </a:rPr>
              <a:t>102 Kontrollen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F34C0CC2-DAAF-12C9-049D-3F7A02FE6D52}"/>
              </a:ext>
            </a:extLst>
          </p:cNvPr>
          <p:cNvSpPr>
            <a:spLocks noGrp="1"/>
          </p:cNvSpPr>
          <p:nvPr/>
        </p:nvSpPr>
        <p:spPr>
          <a:xfrm>
            <a:off x="2404814" y="2526282"/>
            <a:ext cx="1500188" cy="12858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0">
                <a:solidFill>
                  <a:srgbClr val="DCE7FF"/>
                </a:solidFill>
              </a:defRPr>
            </a:pPr>
            <a:r>
              <a:rPr sz="731" b="0">
                <a:solidFill>
                  <a:srgbClr val="DCE7FF"/>
                </a:solidFill>
              </a:rPr>
              <a:t>18 Screen-Failures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1D42094A-E990-FCE9-3C0D-A9CFA83B035A}"/>
              </a:ext>
            </a:extLst>
          </p:cNvPr>
          <p:cNvSpPr>
            <a:spLocks noGrp="1"/>
          </p:cNvSpPr>
          <p:nvPr/>
        </p:nvSpPr>
        <p:spPr>
          <a:xfrm>
            <a:off x="5690939" y="2526282"/>
            <a:ext cx="2857500" cy="12858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0">
                <a:solidFill>
                  <a:srgbClr val="DCE7FF"/>
                </a:solidFill>
              </a:defRPr>
            </a:pPr>
            <a:r>
              <a:rPr sz="731" b="0">
                <a:solidFill>
                  <a:srgbClr val="DCE7FF"/>
                </a:solidFill>
              </a:rPr>
              <a:t>178 (86 %) nach 24 Monaten aktiv</a:t>
            </a: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54DEC937-22D5-E0F5-D1AA-75446287E9C7}"/>
              </a:ext>
            </a:extLst>
          </p:cNvPr>
          <p:cNvSpPr>
            <a:spLocks noGrp="1"/>
          </p:cNvSpPr>
          <p:nvPr/>
        </p:nvSpPr>
        <p:spPr>
          <a:xfrm>
            <a:off x="633164" y="2847751"/>
            <a:ext cx="2500313" cy="1914525"/>
          </a:xfrm>
          <a:prstGeom prst="rect">
            <a:avLst/>
          </a:prstGeom>
          <a:solidFill>
            <a:srgbClr val="F1F3F6"/>
          </a:solidFill>
          <a:ln w="0">
            <a:noFill/>
            <a:prstDash val="solid"/>
          </a:ln>
        </p:spPr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2E183B7B-8239-9206-2CF6-AC0C5E2424D4}"/>
              </a:ext>
            </a:extLst>
          </p:cNvPr>
          <p:cNvSpPr>
            <a:spLocks noGrp="1"/>
          </p:cNvSpPr>
          <p:nvPr/>
        </p:nvSpPr>
        <p:spPr>
          <a:xfrm>
            <a:off x="790326" y="2969195"/>
            <a:ext cx="1785938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173F8F"/>
                </a:solidFill>
              </a:defRPr>
            </a:pPr>
            <a:r>
              <a:rPr sz="1350">
                <a:solidFill>
                  <a:srgbClr val="173F8F"/>
                </a:solidFill>
              </a:rPr>
              <a:t>STUDIENDESIGN</a:t>
            </a: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6650102F-6989-B1F8-AE49-FACAD661831B}"/>
              </a:ext>
            </a:extLst>
          </p:cNvPr>
          <p:cNvSpPr>
            <a:spLocks noGrp="1"/>
          </p:cNvSpPr>
          <p:nvPr/>
        </p:nvSpPr>
        <p:spPr>
          <a:xfrm>
            <a:off x="790327" y="3262088"/>
            <a:ext cx="2143125" cy="24288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111827"/>
                </a:solidFill>
              </a:defRPr>
            </a:pPr>
            <a:r>
              <a:rPr sz="844">
                <a:solidFill>
                  <a:srgbClr val="111827"/>
                </a:solidFill>
              </a:rPr>
              <a:t>• Prospektiv, multizentrisch, kontrolliert</a:t>
            </a: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7A2B95AE-4103-D0AD-8F87-A6E0A61805EA}"/>
              </a:ext>
            </a:extLst>
          </p:cNvPr>
          <p:cNvSpPr>
            <a:spLocks noGrp="1"/>
          </p:cNvSpPr>
          <p:nvPr/>
        </p:nvSpPr>
        <p:spPr>
          <a:xfrm>
            <a:off x="790327" y="3533551"/>
            <a:ext cx="2143125" cy="2143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0">
                <a:solidFill>
                  <a:srgbClr val="111827"/>
                </a:solidFill>
              </a:defRPr>
            </a:pPr>
            <a:r>
              <a:rPr sz="844" b="0">
                <a:solidFill>
                  <a:srgbClr val="111827"/>
                </a:solidFill>
              </a:rPr>
              <a:t>• Australien (4 Zentren) + USA (1)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AE65EA11-F87B-17F0-9B4F-ED95A6A34690}"/>
              </a:ext>
            </a:extLst>
          </p:cNvPr>
          <p:cNvSpPr>
            <a:spLocks noGrp="1"/>
          </p:cNvSpPr>
          <p:nvPr/>
        </p:nvSpPr>
        <p:spPr>
          <a:xfrm>
            <a:off x="790327" y="3776438"/>
            <a:ext cx="2143125" cy="2143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0">
                <a:solidFill>
                  <a:srgbClr val="111827"/>
                </a:solidFill>
              </a:defRPr>
            </a:pPr>
            <a:r>
              <a:rPr sz="844" b="0">
                <a:solidFill>
                  <a:srgbClr val="111827"/>
                </a:solidFill>
              </a:rPr>
              <a:t>• Individuelles Altersmatching ±5 Jahre</a:t>
            </a: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132944FB-90D3-B18C-F5FD-C6C2D4C5460E}"/>
              </a:ext>
            </a:extLst>
          </p:cNvPr>
          <p:cNvSpPr>
            <a:spLocks noGrp="1"/>
          </p:cNvSpPr>
          <p:nvPr/>
        </p:nvSpPr>
        <p:spPr>
          <a:xfrm>
            <a:off x="790327" y="4019326"/>
            <a:ext cx="2143125" cy="2143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0">
                <a:solidFill>
                  <a:srgbClr val="111827"/>
                </a:solidFill>
              </a:defRPr>
            </a:pPr>
            <a:r>
              <a:rPr sz="844" b="0">
                <a:solidFill>
                  <a:srgbClr val="111827"/>
                </a:solidFill>
              </a:rPr>
              <a:t>• RRSO zwischen Baseline und Monat 3</a:t>
            </a: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0B66F162-6EC1-B305-889C-CD451151F4FC}"/>
              </a:ext>
            </a:extLst>
          </p:cNvPr>
          <p:cNvSpPr>
            <a:spLocks noGrp="1"/>
          </p:cNvSpPr>
          <p:nvPr/>
        </p:nvSpPr>
        <p:spPr>
          <a:xfrm>
            <a:off x="790327" y="4262214"/>
            <a:ext cx="2178844" cy="39290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0">
                <a:solidFill>
                  <a:srgbClr val="111827"/>
                </a:solidFill>
              </a:defRPr>
            </a:pPr>
            <a:r>
              <a:rPr sz="844" b="0" dirty="0">
                <a:solidFill>
                  <a:srgbClr val="111827"/>
                </a:solidFill>
              </a:rPr>
              <a:t>• </a:t>
            </a:r>
            <a:r>
              <a:rPr sz="844" b="0" dirty="0" err="1">
                <a:solidFill>
                  <a:srgbClr val="111827"/>
                </a:solidFill>
              </a:rPr>
              <a:t>Kontrollen</a:t>
            </a:r>
            <a:r>
              <a:rPr sz="844" b="0" dirty="0">
                <a:solidFill>
                  <a:srgbClr val="111827"/>
                </a:solidFill>
              </a:rPr>
              <a:t>: </a:t>
            </a:r>
            <a:r>
              <a:rPr sz="844" b="0" dirty="0" err="1">
                <a:solidFill>
                  <a:srgbClr val="111827"/>
                </a:solidFill>
              </a:rPr>
              <a:t>Ovarien</a:t>
            </a:r>
            <a:r>
              <a:rPr sz="844" b="0" dirty="0">
                <a:solidFill>
                  <a:srgbClr val="111827"/>
                </a:solidFill>
              </a:rPr>
              <a:t> </a:t>
            </a:r>
            <a:r>
              <a:rPr sz="844" b="0" dirty="0" err="1">
                <a:solidFill>
                  <a:srgbClr val="111827"/>
                </a:solidFill>
              </a:rPr>
              <a:t>erhalten</a:t>
            </a:r>
            <a:r>
              <a:rPr sz="844" b="0" dirty="0">
                <a:solidFill>
                  <a:srgbClr val="111827"/>
                </a:solidFill>
              </a:rPr>
              <a:t>; </a:t>
            </a:r>
            <a:r>
              <a:rPr sz="844" b="0" dirty="0" err="1">
                <a:solidFill>
                  <a:srgbClr val="111827"/>
                </a:solidFill>
              </a:rPr>
              <a:t>keine</a:t>
            </a:r>
            <a:r>
              <a:rPr sz="844" b="0" dirty="0">
                <a:solidFill>
                  <a:srgbClr val="111827"/>
                </a:solidFill>
              </a:rPr>
              <a:t> </a:t>
            </a:r>
            <a:r>
              <a:rPr sz="844" b="0" dirty="0" err="1">
                <a:solidFill>
                  <a:srgbClr val="111827"/>
                </a:solidFill>
              </a:rPr>
              <a:t>geplante</a:t>
            </a:r>
            <a:r>
              <a:rPr lang="de-CH" sz="844" b="0" dirty="0">
                <a:solidFill>
                  <a:srgbClr val="111827"/>
                </a:solidFill>
              </a:rPr>
              <a:t> </a:t>
            </a:r>
            <a:r>
              <a:rPr sz="844" b="0" dirty="0" err="1">
                <a:solidFill>
                  <a:srgbClr val="111827"/>
                </a:solidFill>
              </a:rPr>
              <a:t>Oophorektomie</a:t>
            </a:r>
            <a:r>
              <a:rPr sz="844" b="0" dirty="0">
                <a:solidFill>
                  <a:srgbClr val="111827"/>
                </a:solidFill>
              </a:rPr>
              <a:t> </a:t>
            </a:r>
            <a:r>
              <a:rPr sz="844" b="0" dirty="0" err="1">
                <a:solidFill>
                  <a:srgbClr val="111827"/>
                </a:solidFill>
              </a:rPr>
              <a:t>oder</a:t>
            </a:r>
            <a:r>
              <a:rPr sz="844" b="0" dirty="0">
                <a:solidFill>
                  <a:srgbClr val="111827"/>
                </a:solidFill>
              </a:rPr>
              <a:t> </a:t>
            </a:r>
            <a:r>
              <a:rPr sz="844" b="0" dirty="0" err="1">
                <a:solidFill>
                  <a:srgbClr val="111827"/>
                </a:solidFill>
              </a:rPr>
              <a:t>Schwangerschaft</a:t>
            </a:r>
            <a:r>
              <a:rPr sz="844" b="0" dirty="0">
                <a:solidFill>
                  <a:srgbClr val="111827"/>
                </a:solidFill>
              </a:rPr>
              <a:t> (2 Jahre)</a:t>
            </a: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CFCB84C2-E6BE-E688-37E9-00A59A609FA0}"/>
              </a:ext>
            </a:extLst>
          </p:cNvPr>
          <p:cNvSpPr>
            <a:spLocks noGrp="1"/>
          </p:cNvSpPr>
          <p:nvPr/>
        </p:nvSpPr>
        <p:spPr>
          <a:xfrm>
            <a:off x="3283495" y="2847751"/>
            <a:ext cx="2571750" cy="1914525"/>
          </a:xfrm>
          <a:prstGeom prst="rect">
            <a:avLst/>
          </a:prstGeom>
          <a:solidFill>
            <a:srgbClr val="E8F6FC"/>
          </a:solidFill>
          <a:ln w="0">
            <a:noFill/>
            <a:prstDash val="solid"/>
          </a:ln>
        </p:spPr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13FA1E4A-571A-351A-0937-8E71AAA387FC}"/>
              </a:ext>
            </a:extLst>
          </p:cNvPr>
          <p:cNvSpPr>
            <a:spLocks noGrp="1"/>
          </p:cNvSpPr>
          <p:nvPr/>
        </p:nvSpPr>
        <p:spPr>
          <a:xfrm>
            <a:off x="3440658" y="2969195"/>
            <a:ext cx="21431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173F8F"/>
                </a:solidFill>
              </a:defRPr>
            </a:pPr>
            <a:r>
              <a:rPr sz="1350">
                <a:solidFill>
                  <a:srgbClr val="173F8F"/>
                </a:solidFill>
              </a:rPr>
              <a:t>TEILNAHMEKRITERIEN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0E0BE20B-7A67-2A57-0BA9-024FB4D14EF5}"/>
              </a:ext>
            </a:extLst>
          </p:cNvPr>
          <p:cNvSpPr>
            <a:spLocks noGrp="1"/>
          </p:cNvSpPr>
          <p:nvPr/>
        </p:nvSpPr>
        <p:spPr>
          <a:xfrm>
            <a:off x="3440658" y="3254945"/>
            <a:ext cx="928688" cy="200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BD2B8C"/>
                </a:solidFill>
              </a:defRPr>
            </a:pPr>
            <a:r>
              <a:rPr sz="1013">
                <a:solidFill>
                  <a:srgbClr val="BD2B8C"/>
                </a:solidFill>
              </a:rPr>
              <a:t>Einschluss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4E9333E2-BC1C-8E3F-C6B3-183B114D400D}"/>
              </a:ext>
            </a:extLst>
          </p:cNvPr>
          <p:cNvSpPr>
            <a:spLocks noGrp="1"/>
          </p:cNvSpPr>
          <p:nvPr/>
        </p:nvSpPr>
        <p:spPr>
          <a:xfrm>
            <a:off x="3440658" y="3462114"/>
            <a:ext cx="2214563" cy="75009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111827"/>
                </a:solidFill>
              </a:defRPr>
            </a:pPr>
            <a:r>
              <a:rPr sz="900" b="0" dirty="0">
                <a:solidFill>
                  <a:srgbClr val="111827"/>
                </a:solidFill>
              </a:rPr>
              <a:t>• 18–50 Jahre, </a:t>
            </a:r>
            <a:r>
              <a:rPr sz="900" b="0" dirty="0" err="1">
                <a:solidFill>
                  <a:srgbClr val="111827"/>
                </a:solidFill>
              </a:rPr>
              <a:t>prämenopausal</a:t>
            </a:r>
            <a:endParaRPr sz="900" b="0" dirty="0">
              <a:solidFill>
                <a:srgbClr val="111827"/>
              </a:solidFill>
            </a:endParaRPr>
          </a:p>
          <a:p>
            <a:pPr algn="l">
              <a:defRPr sz="1200" b="0">
                <a:solidFill>
                  <a:srgbClr val="111827"/>
                </a:solidFill>
              </a:defRPr>
            </a:pPr>
            <a:r>
              <a:rPr sz="900" b="0" dirty="0">
                <a:solidFill>
                  <a:srgbClr val="111827"/>
                </a:solidFill>
              </a:rPr>
              <a:t>• </a:t>
            </a:r>
            <a:r>
              <a:rPr sz="900" b="0" dirty="0" err="1">
                <a:solidFill>
                  <a:srgbClr val="111827"/>
                </a:solidFill>
              </a:rPr>
              <a:t>keine</a:t>
            </a:r>
            <a:r>
              <a:rPr sz="900" b="0" dirty="0">
                <a:solidFill>
                  <a:srgbClr val="111827"/>
                </a:solidFill>
              </a:rPr>
              <a:t> VMS</a:t>
            </a:r>
          </a:p>
          <a:p>
            <a:pPr algn="l">
              <a:defRPr sz="1200" b="0">
                <a:solidFill>
                  <a:srgbClr val="111827"/>
                </a:solidFill>
              </a:defRPr>
            </a:pPr>
            <a:r>
              <a:rPr sz="900" b="0" dirty="0">
                <a:solidFill>
                  <a:srgbClr val="111827"/>
                </a:solidFill>
              </a:rPr>
              <a:t>• </a:t>
            </a:r>
            <a:r>
              <a:rPr sz="900" b="0" dirty="0" err="1">
                <a:solidFill>
                  <a:srgbClr val="111827"/>
                </a:solidFill>
              </a:rPr>
              <a:t>regelmäßiger</a:t>
            </a:r>
            <a:r>
              <a:rPr sz="900" b="0" dirty="0">
                <a:solidFill>
                  <a:srgbClr val="111827"/>
                </a:solidFill>
              </a:rPr>
              <a:t> </a:t>
            </a:r>
            <a:r>
              <a:rPr sz="900" b="0" dirty="0" err="1">
                <a:solidFill>
                  <a:srgbClr val="111827"/>
                </a:solidFill>
              </a:rPr>
              <a:t>Zyklus</a:t>
            </a:r>
            <a:r>
              <a:rPr sz="900" b="0" dirty="0">
                <a:solidFill>
                  <a:srgbClr val="111827"/>
                </a:solidFill>
              </a:rPr>
              <a:t> (</a:t>
            </a:r>
            <a:r>
              <a:rPr sz="900" b="0" dirty="0" err="1">
                <a:solidFill>
                  <a:srgbClr val="111827"/>
                </a:solidFill>
              </a:rPr>
              <a:t>bei</a:t>
            </a:r>
            <a:r>
              <a:rPr sz="900" b="0" dirty="0">
                <a:solidFill>
                  <a:srgbClr val="111827"/>
                </a:solidFill>
              </a:rPr>
              <a:t> Uterus)</a:t>
            </a:r>
          </a:p>
          <a:p>
            <a:pPr algn="l">
              <a:defRPr sz="1200" b="0">
                <a:solidFill>
                  <a:srgbClr val="111827"/>
                </a:solidFill>
              </a:defRPr>
            </a:pPr>
            <a:r>
              <a:rPr sz="900" b="0" dirty="0">
                <a:solidFill>
                  <a:srgbClr val="111827"/>
                </a:solidFill>
              </a:rPr>
              <a:t>• </a:t>
            </a:r>
            <a:r>
              <a:rPr sz="900" b="0" dirty="0" err="1">
                <a:solidFill>
                  <a:srgbClr val="111827"/>
                </a:solidFill>
              </a:rPr>
              <a:t>erhöhtes</a:t>
            </a:r>
            <a:r>
              <a:rPr sz="900" b="0" dirty="0">
                <a:solidFill>
                  <a:srgbClr val="111827"/>
                </a:solidFill>
              </a:rPr>
              <a:t> </a:t>
            </a:r>
            <a:r>
              <a:rPr sz="900" b="0" dirty="0" err="1">
                <a:solidFill>
                  <a:srgbClr val="111827"/>
                </a:solidFill>
              </a:rPr>
              <a:t>genetisches</a:t>
            </a:r>
            <a:r>
              <a:rPr lang="de-CH" sz="900" b="0" dirty="0">
                <a:solidFill>
                  <a:srgbClr val="111827"/>
                </a:solidFill>
              </a:rPr>
              <a:t> </a:t>
            </a:r>
            <a:r>
              <a:rPr sz="900" b="0" dirty="0" err="1">
                <a:solidFill>
                  <a:srgbClr val="111827"/>
                </a:solidFill>
              </a:rPr>
              <a:t>Ovarialkrebsrisiko</a:t>
            </a:r>
            <a:endParaRPr sz="900" b="0" dirty="0">
              <a:solidFill>
                <a:srgbClr val="111827"/>
              </a:solidFill>
            </a:endParaRP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FA2BB738-8AF2-F99A-1C9D-81DB1F4C3822}"/>
              </a:ext>
            </a:extLst>
          </p:cNvPr>
          <p:cNvSpPr>
            <a:spLocks noGrp="1"/>
          </p:cNvSpPr>
          <p:nvPr/>
        </p:nvSpPr>
        <p:spPr>
          <a:xfrm>
            <a:off x="3440658" y="4233638"/>
            <a:ext cx="928688" cy="1857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BD2B8C"/>
                </a:solidFill>
              </a:defRPr>
            </a:pPr>
            <a:r>
              <a:rPr sz="1013">
                <a:solidFill>
                  <a:srgbClr val="BD2B8C"/>
                </a:solidFill>
              </a:rPr>
              <a:t>Ausschluss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3A9ED73D-B5BD-156D-6D0E-E19B557B4B1C}"/>
              </a:ext>
            </a:extLst>
          </p:cNvPr>
          <p:cNvSpPr>
            <a:spLocks noGrp="1"/>
          </p:cNvSpPr>
          <p:nvPr/>
        </p:nvSpPr>
        <p:spPr>
          <a:xfrm>
            <a:off x="3440658" y="4426520"/>
            <a:ext cx="2214563" cy="3000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0">
                <a:solidFill>
                  <a:srgbClr val="111827"/>
                </a:solidFill>
              </a:defRPr>
            </a:pPr>
            <a:r>
              <a:rPr sz="844" b="0">
                <a:solidFill>
                  <a:srgbClr val="111827"/>
                </a:solidFill>
              </a:rPr>
              <a:t>frühere BSO, Antiöstrogene &lt;3 Monate,</a:t>
            </a:r>
          </a:p>
          <a:p>
            <a:pPr algn="l">
              <a:defRPr sz="1125" b="0">
                <a:solidFill>
                  <a:srgbClr val="111827"/>
                </a:solidFill>
              </a:defRPr>
            </a:pPr>
            <a:r>
              <a:rPr sz="844" b="0">
                <a:solidFill>
                  <a:srgbClr val="111827"/>
                </a:solidFill>
              </a:rPr>
              <a:t>Schwangerschaft/Stillzeit, ungeklärte Blutung</a:t>
            </a: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28CA636B-76BB-76C6-F5F2-FC9CFE7CE205}"/>
              </a:ext>
            </a:extLst>
          </p:cNvPr>
          <p:cNvSpPr>
            <a:spLocks noGrp="1"/>
          </p:cNvSpPr>
          <p:nvPr/>
        </p:nvSpPr>
        <p:spPr>
          <a:xfrm>
            <a:off x="6005264" y="2847751"/>
            <a:ext cx="2743200" cy="1914525"/>
          </a:xfrm>
          <a:prstGeom prst="rect">
            <a:avLst/>
          </a:prstGeom>
          <a:solidFill>
            <a:srgbClr val="FCECF7"/>
          </a:solidFill>
          <a:ln w="0">
            <a:noFill/>
            <a:prstDash val="solid"/>
          </a:ln>
        </p:spPr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CAE9AE87-0662-B2E0-DBD1-3302799CA087}"/>
              </a:ext>
            </a:extLst>
          </p:cNvPr>
          <p:cNvSpPr>
            <a:spLocks noGrp="1"/>
          </p:cNvSpPr>
          <p:nvPr/>
        </p:nvSpPr>
        <p:spPr>
          <a:xfrm>
            <a:off x="6162427" y="2969195"/>
            <a:ext cx="21431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BD2B8C"/>
                </a:solidFill>
              </a:defRPr>
            </a:pPr>
            <a:r>
              <a:rPr sz="1350">
                <a:solidFill>
                  <a:srgbClr val="BD2B8C"/>
                </a:solidFill>
              </a:rPr>
              <a:t>ENDPUNKTE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53BA829C-14FF-05F8-04D1-F84893BAB221}"/>
              </a:ext>
            </a:extLst>
          </p:cNvPr>
          <p:cNvSpPr>
            <a:spLocks noGrp="1"/>
          </p:cNvSpPr>
          <p:nvPr/>
        </p:nvSpPr>
        <p:spPr>
          <a:xfrm>
            <a:off x="6162427" y="3254945"/>
            <a:ext cx="607219" cy="19288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73F8F"/>
                </a:solidFill>
              </a:defRPr>
            </a:pPr>
            <a:r>
              <a:rPr sz="1013">
                <a:solidFill>
                  <a:srgbClr val="173F8F"/>
                </a:solidFill>
              </a:rPr>
              <a:t>Primär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25934DC5-920D-3B01-6946-48EBBCB76577}"/>
              </a:ext>
            </a:extLst>
          </p:cNvPr>
          <p:cNvSpPr>
            <a:spLocks noGrp="1"/>
          </p:cNvSpPr>
          <p:nvPr/>
        </p:nvSpPr>
        <p:spPr>
          <a:xfrm>
            <a:off x="6798220" y="3254945"/>
            <a:ext cx="1643063" cy="19288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11827"/>
                </a:solidFill>
              </a:defRPr>
            </a:pPr>
            <a:r>
              <a:rPr sz="1013">
                <a:solidFill>
                  <a:srgbClr val="111827"/>
                </a:solidFill>
              </a:rPr>
              <a:t>Sexuelle Dysfunktion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0B5B22DD-CADC-C11C-036D-D342B8689173}"/>
              </a:ext>
            </a:extLst>
          </p:cNvPr>
          <p:cNvSpPr>
            <a:spLocks noGrp="1"/>
          </p:cNvSpPr>
          <p:nvPr/>
        </p:nvSpPr>
        <p:spPr>
          <a:xfrm>
            <a:off x="6162426" y="3462113"/>
            <a:ext cx="2357438" cy="24288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0">
                <a:solidFill>
                  <a:srgbClr val="5E6877"/>
                </a:solidFill>
              </a:defRPr>
            </a:pPr>
            <a:r>
              <a:rPr sz="788" b="0">
                <a:solidFill>
                  <a:srgbClr val="5E6877"/>
                </a:solidFill>
              </a:rPr>
              <a:t>FSFI &lt;26,55 · geplante Differenz: 24 % vs. 45 %</a:t>
            </a: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CA55C198-FBCA-EDED-1B90-AFA24BDA5CAF}"/>
              </a:ext>
            </a:extLst>
          </p:cNvPr>
          <p:cNvSpPr>
            <a:spLocks noGrp="1"/>
          </p:cNvSpPr>
          <p:nvPr/>
        </p:nvSpPr>
        <p:spPr>
          <a:xfrm>
            <a:off x="6162426" y="3740720"/>
            <a:ext cx="785813" cy="19288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73F8F"/>
                </a:solidFill>
              </a:defRPr>
            </a:pPr>
            <a:r>
              <a:rPr sz="1013">
                <a:solidFill>
                  <a:srgbClr val="173F8F"/>
                </a:solidFill>
              </a:rPr>
              <a:t>Sekundär</a:t>
            </a: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D65AC936-D85E-6CA7-A060-2F6B711DBE64}"/>
              </a:ext>
            </a:extLst>
          </p:cNvPr>
          <p:cNvSpPr>
            <a:spLocks noGrp="1"/>
          </p:cNvSpPr>
          <p:nvPr/>
        </p:nvSpPr>
        <p:spPr>
          <a:xfrm>
            <a:off x="6162426" y="3947888"/>
            <a:ext cx="2357438" cy="5000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0">
                <a:solidFill>
                  <a:srgbClr val="111827"/>
                </a:solidFill>
              </a:defRPr>
            </a:pPr>
            <a:r>
              <a:rPr sz="844" b="0">
                <a:solidFill>
                  <a:srgbClr val="111827"/>
                </a:solidFill>
              </a:rPr>
              <a:t>VMS/MENQOL · Schlaf (PSQI) · Stimmung</a:t>
            </a:r>
          </a:p>
          <a:p>
            <a:pPr algn="l">
              <a:defRPr sz="1125" b="0">
                <a:solidFill>
                  <a:srgbClr val="111827"/>
                </a:solidFill>
              </a:defRPr>
            </a:pPr>
            <a:r>
              <a:rPr sz="844" b="0">
                <a:solidFill>
                  <a:srgbClr val="111827"/>
                </a:solidFill>
              </a:rPr>
              <a:t>Kognition · Kardiometabolik · Körperzusammen-</a:t>
            </a:r>
          </a:p>
          <a:p>
            <a:pPr algn="l">
              <a:defRPr sz="1125" b="0">
                <a:solidFill>
                  <a:srgbClr val="111827"/>
                </a:solidFill>
              </a:defRPr>
            </a:pPr>
            <a:r>
              <a:rPr sz="844" b="0">
                <a:solidFill>
                  <a:srgbClr val="111827"/>
                </a:solidFill>
              </a:rPr>
              <a:t>setzung · Knochen (DXA/pQCT/FEA)</a:t>
            </a:r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ABBF9E83-1A65-0784-6C8A-AA59564104C5}"/>
              </a:ext>
            </a:extLst>
          </p:cNvPr>
          <p:cNvSpPr>
            <a:spLocks noGrp="1"/>
          </p:cNvSpPr>
          <p:nvPr/>
        </p:nvSpPr>
        <p:spPr>
          <a:xfrm>
            <a:off x="6162426" y="4476526"/>
            <a:ext cx="2357438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BD2B8C"/>
                </a:solidFill>
              </a:defRPr>
            </a:pPr>
            <a:r>
              <a:rPr sz="788">
                <a:solidFill>
                  <a:srgbClr val="BD2B8C"/>
                </a:solidFill>
              </a:rPr>
              <a:t>MHT: nicht randomisiert; Dosis klinisch gewählt</a:t>
            </a: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0782F986-E2BF-306C-B91E-83C709890D6F}"/>
              </a:ext>
            </a:extLst>
          </p:cNvPr>
          <p:cNvSpPr>
            <a:spLocks noGrp="1"/>
          </p:cNvSpPr>
          <p:nvPr/>
        </p:nvSpPr>
        <p:spPr>
          <a:xfrm>
            <a:off x="586358" y="4869160"/>
            <a:ext cx="1825402" cy="9373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1">
                <a:solidFill>
                  <a:srgbClr val="173F8F"/>
                </a:solidFill>
              </a:defRPr>
            </a:pPr>
            <a:r>
              <a:rPr sz="1350" dirty="0">
                <a:solidFill>
                  <a:srgbClr val="173F8F"/>
                </a:solidFill>
              </a:rPr>
              <a:t>MESSZEITPUNKTE</a:t>
            </a:r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87728889-B895-3F98-E6FD-1255FC3EB1AA}"/>
              </a:ext>
            </a:extLst>
          </p:cNvPr>
          <p:cNvSpPr>
            <a:spLocks noGrp="1"/>
          </p:cNvSpPr>
          <p:nvPr/>
        </p:nvSpPr>
        <p:spPr>
          <a:xfrm>
            <a:off x="2161926" y="5076602"/>
            <a:ext cx="6072188" cy="21431"/>
          </a:xfrm>
          <a:prstGeom prst="rect">
            <a:avLst/>
          </a:prstGeom>
          <a:solidFill>
            <a:srgbClr val="CBD1D9"/>
          </a:solidFill>
          <a:ln w="0">
            <a:noFill/>
            <a:prstDash val="solid"/>
          </a:ln>
        </p:spPr>
      </p:sp>
      <p:sp>
        <p:nvSpPr>
          <p:cNvPr id="45" name="Rechteck 44">
            <a:extLst>
              <a:ext uri="{FF2B5EF4-FFF2-40B4-BE49-F238E27FC236}">
                <a16:creationId xmlns:a16="http://schemas.microsoft.com/office/drawing/2014/main" id="{A1AC11DC-5A7E-31B6-79B5-908FD6FEA421}"/>
              </a:ext>
            </a:extLst>
          </p:cNvPr>
          <p:cNvSpPr>
            <a:spLocks noGrp="1"/>
          </p:cNvSpPr>
          <p:nvPr/>
        </p:nvSpPr>
        <p:spPr>
          <a:xfrm>
            <a:off x="2261939" y="4990876"/>
            <a:ext cx="142875" cy="142875"/>
          </a:xfrm>
          <a:prstGeom prst="rect">
            <a:avLst/>
          </a:prstGeom>
          <a:solidFill>
            <a:srgbClr val="173F8F"/>
          </a:solidFill>
          <a:ln w="0">
            <a:noFill/>
            <a:prstDash val="solid"/>
          </a:ln>
        </p:spPr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F2EBDEEE-5A4D-5A0B-A5BB-B27EF7ACB002}"/>
              </a:ext>
            </a:extLst>
          </p:cNvPr>
          <p:cNvSpPr>
            <a:spLocks noGrp="1"/>
          </p:cNvSpPr>
          <p:nvPr/>
        </p:nvSpPr>
        <p:spPr>
          <a:xfrm>
            <a:off x="1997621" y="5176614"/>
            <a:ext cx="678656" cy="16430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111827"/>
                </a:solidFill>
              </a:defRPr>
            </a:pPr>
            <a:r>
              <a:rPr sz="844">
                <a:solidFill>
                  <a:srgbClr val="111827"/>
                </a:solidFill>
              </a:rPr>
              <a:t>Baseline</a:t>
            </a: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5D1CDDCA-7030-844E-1D3D-BC24C72211B6}"/>
              </a:ext>
            </a:extLst>
          </p:cNvPr>
          <p:cNvSpPr>
            <a:spLocks noGrp="1"/>
          </p:cNvSpPr>
          <p:nvPr/>
        </p:nvSpPr>
        <p:spPr>
          <a:xfrm>
            <a:off x="3619252" y="4990876"/>
            <a:ext cx="142875" cy="142875"/>
          </a:xfrm>
          <a:prstGeom prst="rect">
            <a:avLst/>
          </a:prstGeom>
          <a:solidFill>
            <a:srgbClr val="173F8F"/>
          </a:solidFill>
          <a:ln w="0">
            <a:noFill/>
            <a:prstDash val="solid"/>
          </a:ln>
        </p:spPr>
      </p:sp>
      <p:sp>
        <p:nvSpPr>
          <p:cNvPr id="48" name="Rechteck 47">
            <a:extLst>
              <a:ext uri="{FF2B5EF4-FFF2-40B4-BE49-F238E27FC236}">
                <a16:creationId xmlns:a16="http://schemas.microsoft.com/office/drawing/2014/main" id="{56118ECA-C13E-B43E-D9C1-602E27479A2F}"/>
              </a:ext>
            </a:extLst>
          </p:cNvPr>
          <p:cNvSpPr>
            <a:spLocks noGrp="1"/>
          </p:cNvSpPr>
          <p:nvPr/>
        </p:nvSpPr>
        <p:spPr>
          <a:xfrm>
            <a:off x="3354933" y="5176614"/>
            <a:ext cx="678656" cy="16430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111827"/>
                </a:solidFill>
              </a:defRPr>
            </a:pPr>
            <a:r>
              <a:rPr sz="844">
                <a:solidFill>
                  <a:srgbClr val="111827"/>
                </a:solidFill>
              </a:rPr>
              <a:t>3 Mon.</a:t>
            </a: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F6A3F79D-009F-12CF-CC0A-6341FDAF843C}"/>
              </a:ext>
            </a:extLst>
          </p:cNvPr>
          <p:cNvSpPr>
            <a:spLocks noGrp="1"/>
          </p:cNvSpPr>
          <p:nvPr/>
        </p:nvSpPr>
        <p:spPr>
          <a:xfrm>
            <a:off x="4869408" y="4990876"/>
            <a:ext cx="142875" cy="142875"/>
          </a:xfrm>
          <a:prstGeom prst="rect">
            <a:avLst/>
          </a:prstGeom>
          <a:solidFill>
            <a:srgbClr val="173F8F"/>
          </a:solidFill>
          <a:ln w="0">
            <a:noFill/>
            <a:prstDash val="solid"/>
          </a:ln>
        </p:spPr>
      </p:sp>
      <p:sp>
        <p:nvSpPr>
          <p:cNvPr id="50" name="Rechteck 49">
            <a:extLst>
              <a:ext uri="{FF2B5EF4-FFF2-40B4-BE49-F238E27FC236}">
                <a16:creationId xmlns:a16="http://schemas.microsoft.com/office/drawing/2014/main" id="{6E0D494F-405D-D75E-1857-C33E5DE92EBC}"/>
              </a:ext>
            </a:extLst>
          </p:cNvPr>
          <p:cNvSpPr>
            <a:spLocks noGrp="1"/>
          </p:cNvSpPr>
          <p:nvPr/>
        </p:nvSpPr>
        <p:spPr>
          <a:xfrm>
            <a:off x="4605090" y="5176614"/>
            <a:ext cx="678656" cy="16430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111827"/>
                </a:solidFill>
              </a:defRPr>
            </a:pPr>
            <a:r>
              <a:rPr sz="844">
                <a:solidFill>
                  <a:srgbClr val="111827"/>
                </a:solidFill>
              </a:rPr>
              <a:t>6 Mon.</a:t>
            </a:r>
          </a:p>
        </p:txBody>
      </p:sp>
      <p:sp>
        <p:nvSpPr>
          <p:cNvPr id="51" name="Rechteck 50">
            <a:extLst>
              <a:ext uri="{FF2B5EF4-FFF2-40B4-BE49-F238E27FC236}">
                <a16:creationId xmlns:a16="http://schemas.microsoft.com/office/drawing/2014/main" id="{CBB4D16D-A20C-F40C-B551-DECF3847C922}"/>
              </a:ext>
            </a:extLst>
          </p:cNvPr>
          <p:cNvSpPr>
            <a:spLocks noGrp="1"/>
          </p:cNvSpPr>
          <p:nvPr/>
        </p:nvSpPr>
        <p:spPr>
          <a:xfrm>
            <a:off x="6191002" y="4990876"/>
            <a:ext cx="142875" cy="142875"/>
          </a:xfrm>
          <a:prstGeom prst="rect">
            <a:avLst/>
          </a:prstGeom>
          <a:solidFill>
            <a:srgbClr val="173F8F"/>
          </a:solidFill>
          <a:ln w="0">
            <a:noFill/>
            <a:prstDash val="solid"/>
          </a:ln>
        </p:spPr>
      </p:sp>
      <p:sp>
        <p:nvSpPr>
          <p:cNvPr id="52" name="Rechteck 51">
            <a:extLst>
              <a:ext uri="{FF2B5EF4-FFF2-40B4-BE49-F238E27FC236}">
                <a16:creationId xmlns:a16="http://schemas.microsoft.com/office/drawing/2014/main" id="{35A15AC1-A135-3B98-200D-0C300E9E9EFC}"/>
              </a:ext>
            </a:extLst>
          </p:cNvPr>
          <p:cNvSpPr>
            <a:spLocks noGrp="1"/>
          </p:cNvSpPr>
          <p:nvPr/>
        </p:nvSpPr>
        <p:spPr>
          <a:xfrm>
            <a:off x="5926683" y="5176614"/>
            <a:ext cx="678656" cy="16430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111827"/>
                </a:solidFill>
              </a:defRPr>
            </a:pPr>
            <a:r>
              <a:rPr sz="844">
                <a:solidFill>
                  <a:srgbClr val="111827"/>
                </a:solidFill>
              </a:rPr>
              <a:t>12 Mon.</a:t>
            </a:r>
          </a:p>
        </p:txBody>
      </p:sp>
      <p:sp>
        <p:nvSpPr>
          <p:cNvPr id="53" name="Rechteck 52">
            <a:extLst>
              <a:ext uri="{FF2B5EF4-FFF2-40B4-BE49-F238E27FC236}">
                <a16:creationId xmlns:a16="http://schemas.microsoft.com/office/drawing/2014/main" id="{BCE96CFC-BFBA-F4C6-FCA6-ADC040CAAE73}"/>
              </a:ext>
            </a:extLst>
          </p:cNvPr>
          <p:cNvSpPr>
            <a:spLocks noGrp="1"/>
          </p:cNvSpPr>
          <p:nvPr/>
        </p:nvSpPr>
        <p:spPr>
          <a:xfrm>
            <a:off x="7691189" y="4990876"/>
            <a:ext cx="142875" cy="142875"/>
          </a:xfrm>
          <a:prstGeom prst="rect">
            <a:avLst/>
          </a:prstGeom>
          <a:solidFill>
            <a:srgbClr val="173F8F"/>
          </a:solidFill>
          <a:ln w="0">
            <a:noFill/>
            <a:prstDash val="solid"/>
          </a:ln>
        </p:spPr>
      </p:sp>
      <p:sp>
        <p:nvSpPr>
          <p:cNvPr id="54" name="Rechteck 53">
            <a:extLst>
              <a:ext uri="{FF2B5EF4-FFF2-40B4-BE49-F238E27FC236}">
                <a16:creationId xmlns:a16="http://schemas.microsoft.com/office/drawing/2014/main" id="{50768B6B-4662-F09F-4F98-216D7B348516}"/>
              </a:ext>
            </a:extLst>
          </p:cNvPr>
          <p:cNvSpPr>
            <a:spLocks noGrp="1"/>
          </p:cNvSpPr>
          <p:nvPr/>
        </p:nvSpPr>
        <p:spPr>
          <a:xfrm>
            <a:off x="7426871" y="5176614"/>
            <a:ext cx="678656" cy="16430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>
                <a:solidFill>
                  <a:srgbClr val="111827"/>
                </a:solidFill>
              </a:defRPr>
            </a:pPr>
            <a:r>
              <a:rPr sz="844">
                <a:solidFill>
                  <a:srgbClr val="111827"/>
                </a:solidFill>
              </a:rPr>
              <a:t>24 Mon.</a:t>
            </a:r>
          </a:p>
        </p:txBody>
      </p:sp>
      <p:sp>
        <p:nvSpPr>
          <p:cNvPr id="55" name="Rechteck 54">
            <a:extLst>
              <a:ext uri="{FF2B5EF4-FFF2-40B4-BE49-F238E27FC236}">
                <a16:creationId xmlns:a16="http://schemas.microsoft.com/office/drawing/2014/main" id="{344D044F-D2DB-AA43-BF8C-50C286468742}"/>
              </a:ext>
            </a:extLst>
          </p:cNvPr>
          <p:cNvSpPr>
            <a:spLocks noGrp="1"/>
          </p:cNvSpPr>
          <p:nvPr/>
        </p:nvSpPr>
        <p:spPr>
          <a:xfrm>
            <a:off x="1976189" y="5398070"/>
            <a:ext cx="928688" cy="142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0">
                <a:solidFill>
                  <a:srgbClr val="5E6877"/>
                </a:solidFill>
              </a:defRPr>
            </a:pPr>
            <a:r>
              <a:rPr sz="731" b="0">
                <a:solidFill>
                  <a:srgbClr val="5E6877"/>
                </a:solidFill>
              </a:rPr>
              <a:t>Alle Kernmaße</a:t>
            </a:r>
          </a:p>
        </p:txBody>
      </p:sp>
      <p:sp>
        <p:nvSpPr>
          <p:cNvPr id="56" name="Rechteck 55">
            <a:extLst>
              <a:ext uri="{FF2B5EF4-FFF2-40B4-BE49-F238E27FC236}">
                <a16:creationId xmlns:a16="http://schemas.microsoft.com/office/drawing/2014/main" id="{37530060-585B-EABC-5120-14745B5D0130}"/>
              </a:ext>
            </a:extLst>
          </p:cNvPr>
          <p:cNvSpPr>
            <a:spLocks noGrp="1"/>
          </p:cNvSpPr>
          <p:nvPr/>
        </p:nvSpPr>
        <p:spPr>
          <a:xfrm>
            <a:off x="3312071" y="5398070"/>
            <a:ext cx="750094" cy="142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0">
                <a:solidFill>
                  <a:srgbClr val="5E6877"/>
                </a:solidFill>
              </a:defRPr>
            </a:pPr>
            <a:r>
              <a:rPr sz="731" b="0">
                <a:solidFill>
                  <a:srgbClr val="5E6877"/>
                </a:solidFill>
              </a:rPr>
              <a:t>Kognition</a:t>
            </a:r>
          </a:p>
        </p:txBody>
      </p:sp>
      <p:sp>
        <p:nvSpPr>
          <p:cNvPr id="57" name="Rechteck 56">
            <a:extLst>
              <a:ext uri="{FF2B5EF4-FFF2-40B4-BE49-F238E27FC236}">
                <a16:creationId xmlns:a16="http://schemas.microsoft.com/office/drawing/2014/main" id="{93829189-B7F6-CC35-BDAB-CC319D6C653D}"/>
              </a:ext>
            </a:extLst>
          </p:cNvPr>
          <p:cNvSpPr>
            <a:spLocks noGrp="1"/>
          </p:cNvSpPr>
          <p:nvPr/>
        </p:nvSpPr>
        <p:spPr>
          <a:xfrm>
            <a:off x="4512221" y="5398070"/>
            <a:ext cx="892969" cy="142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0">
                <a:solidFill>
                  <a:srgbClr val="5E6877"/>
                </a:solidFill>
              </a:defRPr>
            </a:pPr>
            <a:r>
              <a:rPr sz="731" b="0">
                <a:solidFill>
                  <a:srgbClr val="5E6877"/>
                </a:solidFill>
              </a:rPr>
              <a:t>klinische Maße</a:t>
            </a:r>
          </a:p>
        </p:txBody>
      </p:sp>
      <p:sp>
        <p:nvSpPr>
          <p:cNvPr id="58" name="Rechteck 57">
            <a:extLst>
              <a:ext uri="{FF2B5EF4-FFF2-40B4-BE49-F238E27FC236}">
                <a16:creationId xmlns:a16="http://schemas.microsoft.com/office/drawing/2014/main" id="{8FC76DD2-8A21-68AA-5B0B-57EA8C232769}"/>
              </a:ext>
            </a:extLst>
          </p:cNvPr>
          <p:cNvSpPr>
            <a:spLocks noGrp="1"/>
          </p:cNvSpPr>
          <p:nvPr/>
        </p:nvSpPr>
        <p:spPr>
          <a:xfrm>
            <a:off x="5833815" y="5398070"/>
            <a:ext cx="964406" cy="142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0">
                <a:solidFill>
                  <a:srgbClr val="5E6877"/>
                </a:solidFill>
              </a:defRPr>
            </a:pPr>
            <a:r>
              <a:rPr sz="731" b="0">
                <a:solidFill>
                  <a:srgbClr val="5E6877"/>
                </a:solidFill>
              </a:rPr>
              <a:t>Blut · Kognition</a:t>
            </a:r>
          </a:p>
        </p:txBody>
      </p:sp>
      <p:sp>
        <p:nvSpPr>
          <p:cNvPr id="59" name="Rechteck 58">
            <a:extLst>
              <a:ext uri="{FF2B5EF4-FFF2-40B4-BE49-F238E27FC236}">
                <a16:creationId xmlns:a16="http://schemas.microsoft.com/office/drawing/2014/main" id="{12E42F02-182E-1B51-DFF1-8C032D1EF139}"/>
              </a:ext>
            </a:extLst>
          </p:cNvPr>
          <p:cNvSpPr>
            <a:spLocks noGrp="1"/>
          </p:cNvSpPr>
          <p:nvPr/>
        </p:nvSpPr>
        <p:spPr>
          <a:xfrm>
            <a:off x="7334002" y="5398070"/>
            <a:ext cx="857250" cy="142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75" b="0">
                <a:solidFill>
                  <a:srgbClr val="5E6877"/>
                </a:solidFill>
              </a:defRPr>
            </a:pPr>
            <a:r>
              <a:rPr sz="731" b="0">
                <a:solidFill>
                  <a:srgbClr val="5E6877"/>
                </a:solidFill>
              </a:rPr>
              <a:t>alle + Knochen</a:t>
            </a: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C4B22137-B61A-8968-B1CF-81D274D18211}"/>
              </a:ext>
            </a:extLst>
          </p:cNvPr>
          <p:cNvSpPr txBox="1"/>
          <p:nvPr/>
        </p:nvSpPr>
        <p:spPr>
          <a:xfrm>
            <a:off x="23664" y="5589240"/>
            <a:ext cx="60486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de-CH" sz="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Hickey M</a:t>
            </a:r>
            <a:r>
              <a:rPr lang="de-CH" sz="600" b="0" dirty="0"/>
              <a:t> et al., </a:t>
            </a:r>
            <a:r>
              <a:rPr lang="de-CH" sz="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Sexual </a:t>
            </a:r>
            <a:r>
              <a:rPr lang="de-CH" sz="6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Function</a:t>
            </a:r>
            <a:r>
              <a:rPr lang="de-CH" sz="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de-CH" sz="6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Activity</a:t>
            </a:r>
            <a:r>
              <a:rPr lang="de-CH" sz="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lang="de-CH" sz="6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Distress</a:t>
            </a:r>
            <a:r>
              <a:rPr lang="de-CH" sz="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24 </a:t>
            </a:r>
            <a:r>
              <a:rPr lang="de-CH" sz="6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Months</a:t>
            </a:r>
            <a:r>
              <a:rPr lang="de-CH" sz="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After </a:t>
            </a:r>
            <a:r>
              <a:rPr lang="de-CH" sz="6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Surgical</a:t>
            </a:r>
            <a:r>
              <a:rPr lang="de-CH" sz="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Menopause: </a:t>
            </a:r>
            <a:r>
              <a:rPr lang="de-CH" sz="6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What</a:t>
            </a:r>
            <a:r>
              <a:rPr lang="de-CH" sz="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Happens After Menopause (WHAM)-A </a:t>
            </a:r>
            <a:r>
              <a:rPr lang="de-CH" sz="6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Prospective</a:t>
            </a:r>
            <a:r>
              <a:rPr lang="de-CH" sz="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CH" sz="6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Controlled</a:t>
            </a:r>
            <a:r>
              <a:rPr lang="de-CH" sz="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Study. BJOG. 2026</a:t>
            </a:r>
          </a:p>
          <a:p>
            <a:pPr marL="228600" indent="-228600">
              <a:buFont typeface="+mj-lt"/>
              <a:buAutoNum type="arabicPeriod"/>
            </a:pPr>
            <a:r>
              <a:rPr lang="de-CH" sz="600" b="0" dirty="0"/>
              <a:t>Price SAL et al., </a:t>
            </a:r>
            <a:r>
              <a:rPr lang="de-CH" sz="600" b="0" dirty="0" err="1"/>
              <a:t>What</a:t>
            </a:r>
            <a:r>
              <a:rPr lang="de-CH" sz="600" b="0" dirty="0"/>
              <a:t> Happens After Menopause (WHAM)? A Progress Report of a </a:t>
            </a:r>
            <a:r>
              <a:rPr lang="de-CH" sz="600" b="0" dirty="0" err="1"/>
              <a:t>Prospective</a:t>
            </a:r>
            <a:r>
              <a:rPr lang="de-CH" sz="600" b="0" dirty="0"/>
              <a:t> </a:t>
            </a:r>
            <a:r>
              <a:rPr lang="de-CH" sz="600" b="0" dirty="0" err="1"/>
              <a:t>Controlled</a:t>
            </a:r>
            <a:r>
              <a:rPr lang="de-CH" sz="600" b="0" dirty="0"/>
              <a:t> Study of Women After Pre-</a:t>
            </a:r>
            <a:r>
              <a:rPr lang="de-CH" sz="600" b="0" dirty="0" err="1"/>
              <a:t>Menopausal</a:t>
            </a:r>
            <a:r>
              <a:rPr lang="de-CH" sz="600" b="0" dirty="0"/>
              <a:t> Risk-</a:t>
            </a:r>
            <a:r>
              <a:rPr lang="de-CH" sz="600" b="0" dirty="0" err="1"/>
              <a:t>Reducing</a:t>
            </a:r>
            <a:r>
              <a:rPr lang="de-CH" sz="600" b="0" dirty="0"/>
              <a:t> Bilateral </a:t>
            </a:r>
            <a:r>
              <a:rPr lang="de-CH" sz="600" b="0" dirty="0" err="1"/>
              <a:t>Salpingo-Oophorectomy</a:t>
            </a:r>
            <a:r>
              <a:rPr lang="de-CH" sz="600" b="0" dirty="0"/>
              <a:t>. BJOG. 2025</a:t>
            </a:r>
          </a:p>
          <a:p>
            <a:pPr marL="228600" indent="-228600">
              <a:buFont typeface="+mj-lt"/>
              <a:buAutoNum type="arabicPeriod"/>
            </a:pPr>
            <a:r>
              <a:rPr lang="de-CH" sz="600" b="0" dirty="0"/>
              <a:t>Hickey M et al., </a:t>
            </a:r>
            <a:r>
              <a:rPr lang="de-CH" sz="600" b="0" dirty="0" err="1"/>
              <a:t>What</a:t>
            </a:r>
            <a:r>
              <a:rPr lang="de-CH" sz="600" b="0" dirty="0"/>
              <a:t> </a:t>
            </a:r>
            <a:r>
              <a:rPr lang="de-CH" sz="600" b="0" dirty="0" err="1"/>
              <a:t>happens</a:t>
            </a:r>
            <a:r>
              <a:rPr lang="de-CH" sz="600" b="0" dirty="0"/>
              <a:t> after </a:t>
            </a:r>
            <a:r>
              <a:rPr lang="de-CH" sz="600" b="0" dirty="0" err="1"/>
              <a:t>menopause</a:t>
            </a:r>
            <a:r>
              <a:rPr lang="de-CH" sz="600" b="0" dirty="0"/>
              <a:t>? (WHAM): Impact of </a:t>
            </a:r>
            <a:r>
              <a:rPr lang="de-CH" sz="600" b="0" dirty="0" err="1"/>
              <a:t>risk-reducing</a:t>
            </a:r>
            <a:r>
              <a:rPr lang="de-CH" sz="600" b="0" dirty="0"/>
              <a:t> </a:t>
            </a:r>
            <a:r>
              <a:rPr lang="de-CH" sz="600" b="0" dirty="0" err="1"/>
              <a:t>salpingo-oophorectomy</a:t>
            </a:r>
            <a:r>
              <a:rPr lang="de-CH" sz="600" b="0" dirty="0"/>
              <a:t> on depressive and </a:t>
            </a:r>
            <a:r>
              <a:rPr lang="de-CH" sz="600" b="0" dirty="0" err="1"/>
              <a:t>anxiety</a:t>
            </a:r>
            <a:r>
              <a:rPr lang="de-CH" sz="600" b="0" dirty="0"/>
              <a:t> </a:t>
            </a:r>
            <a:r>
              <a:rPr lang="de-CH" sz="600" b="0" dirty="0" err="1"/>
              <a:t>symptoms</a:t>
            </a:r>
            <a:r>
              <a:rPr lang="de-CH" sz="600" b="0" dirty="0"/>
              <a:t> at 24 </a:t>
            </a:r>
            <a:r>
              <a:rPr lang="de-CH" sz="600" b="0" dirty="0" err="1"/>
              <a:t>months</a:t>
            </a:r>
            <a:r>
              <a:rPr lang="de-CH" sz="600" b="0" dirty="0"/>
              <a:t>. </a:t>
            </a:r>
            <a:r>
              <a:rPr lang="de-CH" sz="600" b="0" dirty="0" err="1"/>
              <a:t>Gynecol</a:t>
            </a:r>
            <a:r>
              <a:rPr lang="de-CH" sz="600" b="0" dirty="0"/>
              <a:t> </a:t>
            </a:r>
            <a:r>
              <a:rPr lang="de-CH" sz="600" b="0" dirty="0" err="1"/>
              <a:t>Oncol</a:t>
            </a:r>
            <a:r>
              <a:rPr lang="de-CH" sz="600" b="0" dirty="0"/>
              <a:t>. 2025</a:t>
            </a:r>
          </a:p>
          <a:p>
            <a:pPr marL="228600" indent="-228600">
              <a:buFont typeface="+mj-lt"/>
              <a:buAutoNum type="arabicPeriod"/>
            </a:pPr>
            <a:r>
              <a:rPr lang="de-CH" sz="600" b="0" dirty="0"/>
              <a:t>Hickey M et al., </a:t>
            </a:r>
            <a:r>
              <a:rPr lang="de-CH" sz="600" b="0" dirty="0" err="1"/>
              <a:t>What</a:t>
            </a:r>
            <a:r>
              <a:rPr lang="de-CH" sz="600" b="0" dirty="0"/>
              <a:t> </a:t>
            </a:r>
            <a:r>
              <a:rPr lang="de-CH" sz="600" b="0" dirty="0" err="1"/>
              <a:t>happens</a:t>
            </a:r>
            <a:r>
              <a:rPr lang="de-CH" sz="600" b="0" dirty="0"/>
              <a:t> after </a:t>
            </a:r>
            <a:r>
              <a:rPr lang="de-CH" sz="600" b="0" dirty="0" err="1"/>
              <a:t>menopause</a:t>
            </a:r>
            <a:r>
              <a:rPr lang="de-CH" sz="600" b="0" dirty="0"/>
              <a:t>? (WHAM): A </a:t>
            </a:r>
            <a:r>
              <a:rPr lang="de-CH" sz="600" b="0" dirty="0" err="1"/>
              <a:t>prospective</a:t>
            </a:r>
            <a:r>
              <a:rPr lang="de-CH" sz="600" b="0" dirty="0"/>
              <a:t> </a:t>
            </a:r>
            <a:r>
              <a:rPr lang="de-CH" sz="600" b="0" dirty="0" err="1"/>
              <a:t>controlled</a:t>
            </a:r>
            <a:r>
              <a:rPr lang="de-CH" sz="600" b="0" dirty="0"/>
              <a:t> </a:t>
            </a:r>
            <a:r>
              <a:rPr lang="de-CH" sz="600" b="0" dirty="0" err="1"/>
              <a:t>study</a:t>
            </a:r>
            <a:r>
              <a:rPr lang="de-CH" sz="600" b="0" dirty="0"/>
              <a:t> of </a:t>
            </a:r>
            <a:r>
              <a:rPr lang="de-CH" sz="600" b="0" dirty="0" err="1"/>
              <a:t>vasomotor</a:t>
            </a:r>
            <a:r>
              <a:rPr lang="de-CH" sz="600" b="0" dirty="0"/>
              <a:t> </a:t>
            </a:r>
            <a:r>
              <a:rPr lang="de-CH" sz="600" b="0" dirty="0" err="1"/>
              <a:t>symptoms</a:t>
            </a:r>
            <a:r>
              <a:rPr lang="de-CH" sz="600" b="0" dirty="0"/>
              <a:t> and </a:t>
            </a:r>
            <a:r>
              <a:rPr lang="de-CH" sz="600" b="0" dirty="0" err="1"/>
              <a:t>menopause-related</a:t>
            </a:r>
            <a:r>
              <a:rPr lang="de-CH" sz="600" b="0" dirty="0"/>
              <a:t> </a:t>
            </a:r>
            <a:r>
              <a:rPr lang="de-CH" sz="600" b="0" dirty="0" err="1"/>
              <a:t>quality</a:t>
            </a:r>
            <a:r>
              <a:rPr lang="de-CH" sz="600" b="0" dirty="0"/>
              <a:t> of </a:t>
            </a:r>
            <a:r>
              <a:rPr lang="de-CH" sz="600" b="0" dirty="0" err="1"/>
              <a:t>life</a:t>
            </a:r>
            <a:r>
              <a:rPr lang="de-CH" sz="600" b="0" dirty="0"/>
              <a:t> 24 </a:t>
            </a:r>
            <a:r>
              <a:rPr lang="de-CH" sz="600" b="0" dirty="0" err="1"/>
              <a:t>months</a:t>
            </a:r>
            <a:r>
              <a:rPr lang="de-CH" sz="600" b="0" dirty="0"/>
              <a:t> after </a:t>
            </a:r>
            <a:r>
              <a:rPr lang="de-CH" sz="600" b="0" dirty="0" err="1"/>
              <a:t>premenopausal</a:t>
            </a:r>
            <a:r>
              <a:rPr lang="de-CH" sz="600" b="0" dirty="0"/>
              <a:t> </a:t>
            </a:r>
            <a:r>
              <a:rPr lang="de-CH" sz="600" b="0" dirty="0" err="1"/>
              <a:t>risk-reducing</a:t>
            </a:r>
            <a:r>
              <a:rPr lang="de-CH" sz="600" b="0" dirty="0"/>
              <a:t> </a:t>
            </a:r>
            <a:r>
              <a:rPr lang="de-CH" sz="600" b="0" dirty="0" err="1"/>
              <a:t>salpingo-oophorectomy</a:t>
            </a:r>
            <a:r>
              <a:rPr lang="de-CH" sz="600" b="0" dirty="0"/>
              <a:t> (RRSO). </a:t>
            </a:r>
            <a:r>
              <a:rPr lang="de-CH" sz="600" b="0" dirty="0" err="1"/>
              <a:t>Gynecol</a:t>
            </a:r>
            <a:r>
              <a:rPr lang="de-CH" sz="600" b="0" dirty="0"/>
              <a:t> </a:t>
            </a:r>
            <a:r>
              <a:rPr lang="de-CH" sz="600" b="0" dirty="0" err="1"/>
              <a:t>Oncol</a:t>
            </a:r>
            <a:r>
              <a:rPr lang="de-CH" sz="600" b="0" dirty="0"/>
              <a:t>. 2024</a:t>
            </a:r>
          </a:p>
          <a:p>
            <a:pPr marL="228600" indent="-228600">
              <a:buFont typeface="+mj-lt"/>
              <a:buAutoNum type="arabicPeriod"/>
            </a:pPr>
            <a:r>
              <a:rPr lang="de-CH" sz="600" b="0" dirty="0"/>
              <a:t>Price SAL et al., WHAM-A </a:t>
            </a:r>
            <a:r>
              <a:rPr lang="de-CH" sz="600" b="0" dirty="0" err="1"/>
              <a:t>Prospective</a:t>
            </a:r>
            <a:r>
              <a:rPr lang="de-CH" sz="600" b="0" dirty="0"/>
              <a:t> Study of Weight and Body </a:t>
            </a:r>
            <a:r>
              <a:rPr lang="de-CH" sz="600" b="0" dirty="0" err="1"/>
              <a:t>Composition</a:t>
            </a:r>
            <a:r>
              <a:rPr lang="de-CH" sz="600" b="0" dirty="0"/>
              <a:t> After Risk-</a:t>
            </a:r>
            <a:r>
              <a:rPr lang="de-CH" sz="600" b="0" dirty="0" err="1"/>
              <a:t>Reducing</a:t>
            </a:r>
            <a:r>
              <a:rPr lang="de-CH" sz="600" b="0" dirty="0"/>
              <a:t> Bilateral </a:t>
            </a:r>
            <a:r>
              <a:rPr lang="de-CH" sz="600" b="0" dirty="0" err="1"/>
              <a:t>Salpingo-oophorectomy</a:t>
            </a:r>
            <a:r>
              <a:rPr lang="de-CH" sz="600" b="0" dirty="0"/>
              <a:t>. J </a:t>
            </a:r>
            <a:r>
              <a:rPr lang="de-CH" sz="600" b="0" dirty="0" err="1"/>
              <a:t>Clin</a:t>
            </a:r>
            <a:r>
              <a:rPr lang="de-CH" sz="600" b="0" dirty="0"/>
              <a:t> </a:t>
            </a:r>
            <a:r>
              <a:rPr lang="de-CH" sz="600" b="0" dirty="0" err="1"/>
              <a:t>Endocrinol</a:t>
            </a:r>
            <a:r>
              <a:rPr lang="de-CH" sz="600" b="0" dirty="0"/>
              <a:t> </a:t>
            </a:r>
            <a:r>
              <a:rPr lang="de-CH" sz="600" b="0" dirty="0" err="1"/>
              <a:t>Metab</a:t>
            </a:r>
            <a:r>
              <a:rPr lang="de-CH" sz="600" b="0" dirty="0"/>
              <a:t>. 2023</a:t>
            </a:r>
            <a:endParaRPr lang="de-DE" sz="600" dirty="0"/>
          </a:p>
        </p:txBody>
      </p:sp>
    </p:spTree>
    <p:extLst>
      <p:ext uri="{BB962C8B-B14F-4D97-AF65-F5344CB8AC3E}">
        <p14:creationId xmlns:p14="http://schemas.microsoft.com/office/powerpoint/2010/main" val="364923026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8F0109D3-4723-5862-ADBB-F6CA90BC56D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6CFB51E5-EEE4-F783-FCCD-862B681B8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620688"/>
            <a:ext cx="56883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710CBCC2-C335-8AC8-A94C-E3ADAA8EDC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AD9CB923-B3DC-7398-F2A7-A97A7818F1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1484784"/>
            <a:ext cx="8830746" cy="494286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01D3454-5AEC-26E8-F6C9-1EC09D01F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7E641E93-8F45-0B62-D692-6CCB54B21D4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354479C8-E2AD-699C-80E0-8445E68457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620688"/>
            <a:ext cx="56883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 - Sexualität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1FFD1FF8-C4A7-96C9-B58F-5FF8C459FC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2B32834E-3A03-CE1C-C9E0-D1DFA9A6D2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293" y="1523846"/>
            <a:ext cx="8828195" cy="494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73771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05E14D9-B58A-F3BD-61EC-1E5CD52A1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EB61D21C-543F-25A8-AF71-CAEBB687D8C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57E6E5AC-1C1C-04D5-3CEB-CCB468CFA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620688"/>
            <a:ext cx="56883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 – VMS/</a:t>
            </a:r>
            <a:r>
              <a:rPr lang="de-CH" altLang="de-DE" sz="3200" dirty="0" err="1">
                <a:solidFill>
                  <a:srgbClr val="006666"/>
                </a:solidFill>
                <a:latin typeface="Arial Black" panose="020B0604020202020204" pitchFamily="34" charset="0"/>
              </a:rPr>
              <a:t>QoL</a:t>
            </a:r>
            <a:endParaRPr lang="de-CH" altLang="de-DE" sz="3200" dirty="0">
              <a:solidFill>
                <a:srgbClr val="006666"/>
              </a:solidFill>
              <a:latin typeface="Arial Black" panose="020B0604020202020204" pitchFamily="34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D52155C0-4323-6240-A1EF-C3D274A4F2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5EB127E7-345C-E2CB-0AA1-6CD2665C0D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28" y="1558961"/>
            <a:ext cx="8926468" cy="496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198521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9CA43B4-D9CC-A2D4-786B-E8439709F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AFA151A1-0E96-CF44-2EB1-29A94892AB7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011A1DED-B5C5-3A8B-17A2-9380D80E73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620688"/>
            <a:ext cx="56883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 – Affekt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84DBDD3C-5E0F-5166-4EDD-C45CC560D2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891D25F3-38E0-4812-E1D1-37E953E014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1526425"/>
            <a:ext cx="8964488" cy="4926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418814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B8DC0E2-CA59-418F-9122-022EBC4EB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13B4B594-5726-16BC-22AE-EF1594BEF81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AC827D50-7B37-BF59-D3FE-5893097633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548680"/>
            <a:ext cx="61926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 – BMI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FD0068C2-B640-BBE6-494B-E3C7494E3A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B57DDE2D-9D52-E64F-FD13-251BAB4FDA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913" y="1484784"/>
            <a:ext cx="8814174" cy="4894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133229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434" name="Gerade Verbindung 3">
            <a:extLst>
              <a:ext uri="{FF2B5EF4-FFF2-40B4-BE49-F238E27FC236}">
                <a16:creationId xmlns:a16="http://schemas.microsoft.com/office/drawing/2014/main" id="{A11C2EA9-EAB2-435A-BE77-1F7E5EA6A57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35" name="Textfeld 9">
            <a:extLst>
              <a:ext uri="{FF2B5EF4-FFF2-40B4-BE49-F238E27FC236}">
                <a16:creationId xmlns:a16="http://schemas.microsoft.com/office/drawing/2014/main" id="{B7FED972-0D5A-C9EC-1297-2ED59876DE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548680"/>
            <a:ext cx="56165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Limitationen von WHAM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5EF0F16-2A11-716D-4198-805DC26E17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6AD3949C-568E-5276-89D0-92D0AAAFEAE8}"/>
              </a:ext>
            </a:extLst>
          </p:cNvPr>
          <p:cNvSpPr txBox="1"/>
          <p:nvPr/>
        </p:nvSpPr>
        <p:spPr>
          <a:xfrm>
            <a:off x="7770" y="1628800"/>
            <a:ext cx="8496944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de-CH" sz="2000" b="0" dirty="0"/>
              <a:t>Keine Randomisierung: RRSO- und insbesondere MHT-Effekte bleiben anfällig für Selektionsbias und residuale </a:t>
            </a:r>
            <a:r>
              <a:rPr lang="de-CH" sz="2000" b="0" dirty="0" err="1"/>
              <a:t>Confounder</a:t>
            </a:r>
            <a:r>
              <a:rPr lang="de-CH" sz="2000" b="0" dirty="0"/>
              <a:t>. </a:t>
            </a:r>
          </a:p>
          <a:p>
            <a:pPr marL="342900" lvl="0" indent="-342900">
              <a:buFont typeface="+mj-lt"/>
              <a:buAutoNum type="arabicPeriod"/>
            </a:pPr>
            <a:r>
              <a:rPr lang="de-CH" sz="2000" b="0" dirty="0"/>
              <a:t>Begrenzte Power und Generalisierbarkeit: Kleine Endpunkt- und Subgruppen, Missing Data sowie eine überwiegend weisse, englischsprachige Hochrisikokohorte. </a:t>
            </a:r>
          </a:p>
          <a:p>
            <a:pPr marL="342900" lvl="0" indent="-342900">
              <a:buFont typeface="+mj-lt"/>
              <a:buAutoNum type="arabicPeriod"/>
            </a:pPr>
            <a:r>
              <a:rPr lang="de-CH" sz="2000" b="0" dirty="0"/>
              <a:t>Nur 24 Monate Beobachtung: Beruhigende kurzfristige Ergebnisse schliessen langfristige metabolische, psychische und sexuelle Folgen nicht aus. </a:t>
            </a:r>
          </a:p>
          <a:p>
            <a:pPr>
              <a:buNone/>
            </a:pPr>
            <a:endParaRPr lang="de-CH" sz="2000" b="0" dirty="0"/>
          </a:p>
          <a:p>
            <a:pPr>
              <a:buNone/>
            </a:pPr>
            <a:r>
              <a:rPr lang="de-CH" sz="2000" b="0" u="sng" dirty="0">
                <a:solidFill>
                  <a:srgbClr val="FF0000"/>
                </a:solidFill>
              </a:rPr>
              <a:t>Fazit</a:t>
            </a:r>
            <a:r>
              <a:rPr lang="de-CH" sz="2000" b="0" dirty="0">
                <a:solidFill>
                  <a:srgbClr val="FF0000"/>
                </a:solidFill>
              </a:rPr>
              <a:t>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b="0" dirty="0">
                <a:solidFill>
                  <a:srgbClr val="FF0000"/>
                </a:solidFill>
              </a:rPr>
              <a:t>WHAM liefert die bislang wahrscheinlich besten prospektiven kontrollierten Daten zu den Folgen einer prämenopausalen RRSO.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b="0" dirty="0">
                <a:solidFill>
                  <a:srgbClr val="FF0000"/>
                </a:solidFill>
              </a:rPr>
              <a:t>Die Ergebnisse sind klinisch sehr relevant, sollten aber als robuste Beobachtungsdaten – nicht als kausaler Wirksamkeitsnachweis der RRSO oder MHT – präsentiert werden.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52912-30AD-535E-D49E-93217B819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434" name="Gerade Verbindung 3">
            <a:extLst>
              <a:ext uri="{FF2B5EF4-FFF2-40B4-BE49-F238E27FC236}">
                <a16:creationId xmlns:a16="http://schemas.microsoft.com/office/drawing/2014/main" id="{7D0E5E06-F774-3866-2663-234C1A89231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35" name="Textfeld 9">
            <a:extLst>
              <a:ext uri="{FF2B5EF4-FFF2-40B4-BE49-F238E27FC236}">
                <a16:creationId xmlns:a16="http://schemas.microsoft.com/office/drawing/2014/main" id="{95999619-90B0-8D1C-88B8-5EAACAF217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35000"/>
            <a:ext cx="4537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CH" altLang="de-DE" sz="3200">
                <a:solidFill>
                  <a:srgbClr val="006666"/>
                </a:solidFill>
                <a:latin typeface="Arial Black" panose="020B0604020202020204" pitchFamily="34" charset="0"/>
              </a:rPr>
              <a:t>Fazit für die Praxis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E57B2A2-5F5D-6BF5-07B1-6EC3DC2C48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DE80E4F2-0693-0273-447D-35469137167C}"/>
              </a:ext>
            </a:extLst>
          </p:cNvPr>
          <p:cNvSpPr txBox="1"/>
          <p:nvPr/>
        </p:nvSpPr>
        <p:spPr>
          <a:xfrm>
            <a:off x="143508" y="1628800"/>
            <a:ext cx="8856984" cy="4611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de-CH" sz="1800" b="0" dirty="0"/>
              <a:t>Menopause-Management beginnt vor der RRSO: Folgen der chirurgischen Menopause, Sexualität, Fertilität, Knochen- und Herz-Kreislauf-Gesundheit sowie Therapieoptionen </a:t>
            </a:r>
            <a:r>
              <a:rPr lang="de-CH" sz="1800" dirty="0">
                <a:solidFill>
                  <a:srgbClr val="FF0000"/>
                </a:solidFill>
              </a:rPr>
              <a:t>müssen präoperativ besprochen </a:t>
            </a:r>
            <a:r>
              <a:rPr lang="de-CH" sz="1800" b="0" dirty="0"/>
              <a:t>werden. 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de-CH" sz="1800" b="0" dirty="0"/>
              <a:t>MHT aktiv anbieten und individuell anpassen: Bei Frauen </a:t>
            </a:r>
            <a:r>
              <a:rPr lang="de-CH" sz="1800" b="0" u="sng" dirty="0"/>
              <a:t>ohne eigene Brustkrebserkrankung </a:t>
            </a:r>
            <a:r>
              <a:rPr lang="de-CH" sz="1800" b="0" dirty="0"/>
              <a:t>ist eine </a:t>
            </a:r>
            <a:r>
              <a:rPr lang="de-CH" sz="1800" dirty="0">
                <a:solidFill>
                  <a:srgbClr val="FF0000"/>
                </a:solidFill>
              </a:rPr>
              <a:t>MHT</a:t>
            </a:r>
            <a:r>
              <a:rPr lang="de-CH" sz="1800" b="0" dirty="0"/>
              <a:t> grundsätzlich möglich und </a:t>
            </a:r>
            <a:r>
              <a:rPr lang="de-CH" sz="1800" dirty="0">
                <a:solidFill>
                  <a:srgbClr val="FF0000"/>
                </a:solidFill>
              </a:rPr>
              <a:t>bis zum natürlichen </a:t>
            </a:r>
            <a:r>
              <a:rPr lang="de-CH" sz="1800" dirty="0" err="1">
                <a:solidFill>
                  <a:srgbClr val="FF0000"/>
                </a:solidFill>
              </a:rPr>
              <a:t>Menopausenalter</a:t>
            </a:r>
            <a:r>
              <a:rPr lang="de-CH" sz="1800" dirty="0">
                <a:solidFill>
                  <a:srgbClr val="FF0000"/>
                </a:solidFill>
              </a:rPr>
              <a:t> empfohlen</a:t>
            </a:r>
            <a:r>
              <a:rPr lang="de-CH" sz="1800" b="0" dirty="0"/>
              <a:t>. Sie reduziert insbesondere vasomotorische Beschwerden, beseitigt jedoch nicht alle Folgen der RRSO. 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de-CH" sz="1800" dirty="0">
                <a:solidFill>
                  <a:srgbClr val="FF0000"/>
                </a:solidFill>
              </a:rPr>
              <a:t>Strukturiertes Langzeit-Follow-</a:t>
            </a:r>
            <a:r>
              <a:rPr lang="de-CH" sz="1800" dirty="0" err="1">
                <a:solidFill>
                  <a:srgbClr val="FF0000"/>
                </a:solidFill>
              </a:rPr>
              <a:t>up</a:t>
            </a:r>
            <a:r>
              <a:rPr lang="de-CH" sz="1800" dirty="0">
                <a:solidFill>
                  <a:srgbClr val="FF0000"/>
                </a:solidFill>
              </a:rPr>
              <a:t> </a:t>
            </a:r>
            <a:r>
              <a:rPr lang="de-CH" sz="1800" b="0" dirty="0"/>
              <a:t>etablieren: Beschwerden nach 3, 12 und 24 Monaten gezielt erfassen: VMS, Sexualfunktion, psychische Gesundheit, Gewicht und Knochen. Persistierende Auffälligkeiten benötigen eine aktive, gegebenenfalls interdisziplinäre Behandlung.</a:t>
            </a:r>
          </a:p>
        </p:txBody>
      </p:sp>
    </p:spTree>
    <p:extLst>
      <p:ext uri="{BB962C8B-B14F-4D97-AF65-F5344CB8AC3E}">
        <p14:creationId xmlns:p14="http://schemas.microsoft.com/office/powerpoint/2010/main" val="23150822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CBD15-EAE0-0E46-E9BE-66BDA08E0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Gerade Verbindung 3">
            <a:extLst>
              <a:ext uri="{FF2B5EF4-FFF2-40B4-BE49-F238E27FC236}">
                <a16:creationId xmlns:a16="http://schemas.microsoft.com/office/drawing/2014/main" id="{DA3151ED-C861-F803-D269-2ADD08CE414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39" name="Textfeld 9">
            <a:extLst>
              <a:ext uri="{FF2B5EF4-FFF2-40B4-BE49-F238E27FC236}">
                <a16:creationId xmlns:a16="http://schemas.microsoft.com/office/drawing/2014/main" id="{82274D03-6971-EA61-57F8-7C9C18C5D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3816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2. Thema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2690D96-C535-4D08-C324-AEFEB20D7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9304864B-85EF-2676-112B-6EB7AB620C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2631113"/>
            <a:ext cx="8519311" cy="3390175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ED1E87F8-D1C0-F64A-D6CF-1D8EBBE41F4A}"/>
              </a:ext>
            </a:extLst>
          </p:cNvPr>
          <p:cNvSpPr txBox="1"/>
          <p:nvPr/>
        </p:nvSpPr>
        <p:spPr>
          <a:xfrm>
            <a:off x="107504" y="1743199"/>
            <a:ext cx="88707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24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Unterschiede der Gestagene (Fokus: Endometrium)</a:t>
            </a:r>
          </a:p>
        </p:txBody>
      </p:sp>
    </p:spTree>
    <p:extLst>
      <p:ext uri="{BB962C8B-B14F-4D97-AF65-F5344CB8AC3E}">
        <p14:creationId xmlns:p14="http://schemas.microsoft.com/office/powerpoint/2010/main" val="1395211037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EFFA8-1AF8-231F-FE8E-2457B5914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FFCB0F08-5796-30DB-09B3-A91C78F625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326B6EE9-1B21-A0A3-DE58-3545802521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>
                <a:solidFill>
                  <a:srgbClr val="006666"/>
                </a:solidFill>
                <a:latin typeface="Arial Black" panose="020B0604020202020204" pitchFamily="34" charset="0"/>
              </a:rPr>
              <a:t>Hintergrund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FB515604-C1BB-6FF0-1B08-4455C194FC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6DAAC396-4B72-49B5-7069-8C28329705C7}"/>
              </a:ext>
            </a:extLst>
          </p:cNvPr>
          <p:cNvSpPr txBox="1"/>
          <p:nvPr/>
        </p:nvSpPr>
        <p:spPr>
          <a:xfrm>
            <a:off x="323528" y="1700808"/>
            <a:ext cx="8568952" cy="3901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b="0" dirty="0"/>
              <a:t>Die Hauptaufgabe des Gestagens i.R. einer systemischen MHT mit Östrogenen ist der </a:t>
            </a:r>
            <a:r>
              <a:rPr lang="de-DE" b="0" dirty="0">
                <a:solidFill>
                  <a:srgbClr val="FF0000"/>
                </a:solidFill>
              </a:rPr>
              <a:t>Schutz des Endometriums</a:t>
            </a:r>
            <a:r>
              <a:rPr lang="de-DE" b="0" dirty="0"/>
              <a:t>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b="0" dirty="0"/>
              <a:t>Die Wahl der </a:t>
            </a:r>
            <a:r>
              <a:rPr lang="de-DE" b="0" dirty="0" err="1"/>
              <a:t>Gestagen</a:t>
            </a:r>
            <a:r>
              <a:rPr lang="de-DE" b="0" u="sng" dirty="0" err="1">
                <a:solidFill>
                  <a:srgbClr val="FF0000"/>
                </a:solidFill>
              </a:rPr>
              <a:t>dosis</a:t>
            </a:r>
            <a:r>
              <a:rPr lang="de-DE" b="0" dirty="0"/>
              <a:t> richtet sich nach der gewählten Östrogendosis.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de-DE" b="0" dirty="0"/>
              <a:t>Die Wahl des </a:t>
            </a:r>
            <a:r>
              <a:rPr lang="de-DE" b="0" dirty="0" err="1"/>
              <a:t>Gestagen</a:t>
            </a:r>
            <a:r>
              <a:rPr lang="de-DE" b="0" dirty="0" err="1">
                <a:solidFill>
                  <a:srgbClr val="FF0000"/>
                </a:solidFill>
              </a:rPr>
              <a:t>typs</a:t>
            </a:r>
            <a:r>
              <a:rPr lang="de-DE" b="0" dirty="0"/>
              <a:t> richtet sich nach der gewünschten Partialwirkung.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de-DE" b="0" dirty="0"/>
          </a:p>
        </p:txBody>
      </p:sp>
    </p:spTree>
    <p:extLst>
      <p:ext uri="{BB962C8B-B14F-4D97-AF65-F5344CB8AC3E}">
        <p14:creationId xmlns:p14="http://schemas.microsoft.com/office/powerpoint/2010/main" val="13080851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946C4-F06D-DC47-DC72-CFA4628D0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EB8BD9E2-D4F2-7AA5-59BD-7F361A0B1CA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AF9120D4-E3B8-8EBE-45B8-BB3EDEC92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>
                <a:solidFill>
                  <a:srgbClr val="006666"/>
                </a:solidFill>
                <a:latin typeface="Arial Black" panose="020B0604020202020204" pitchFamily="34" charset="0"/>
              </a:rPr>
              <a:t>Hintergrund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8DC7D581-F07B-428D-0B40-9F17BD786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24F39CA2-6120-C32F-E412-6B656DC1DC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4784874"/>
              </p:ext>
            </p:extLst>
          </p:nvPr>
        </p:nvGraphicFramePr>
        <p:xfrm>
          <a:off x="471488" y="2342354"/>
          <a:ext cx="8201024" cy="3246886"/>
        </p:xfrm>
        <a:graphic>
          <a:graphicData uri="http://schemas.openxmlformats.org/drawingml/2006/table">
            <a:tbl>
              <a:tblPr/>
              <a:tblGrid>
                <a:gridCol w="1943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44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44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44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44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543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Östrogentyp</a:t>
                      </a:r>
                    </a:p>
                  </a:txBody>
                  <a:tcPr marL="50006" marR="50006" marT="21431" marB="21431" anchor="ctr">
                    <a:solidFill>
                      <a:srgbClr val="006666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Dosierung</a:t>
                      </a:r>
                    </a:p>
                  </a:txBody>
                  <a:tcPr marL="50006" marR="50006" marT="21431" marB="21431" anchor="ctr">
                    <a:solidFill>
                      <a:srgbClr val="0066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6675" marR="66675" marT="28575" marB="28575" anchor="ctr">
                    <a:solidFill>
                      <a:srgbClr val="0066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6675" marR="66675" marT="28575" marB="28575" anchor="ctr">
                    <a:solidFill>
                      <a:srgbClr val="0066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6675" marR="66675" marT="28575" marB="28575" anchor="ctr">
                    <a:solidFill>
                      <a:srgbClr val="00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43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 </a:t>
                      </a:r>
                    </a:p>
                  </a:txBody>
                  <a:tcPr marL="50006" marR="50006" marT="21431" marB="21431" anchor="ctr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Hoch</a:t>
                      </a:r>
                    </a:p>
                  </a:txBody>
                  <a:tcPr marL="50006" marR="50006" marT="21431" marB="21431" anchor="ctr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Standard/Mittel</a:t>
                      </a:r>
                    </a:p>
                  </a:txBody>
                  <a:tcPr marL="50006" marR="50006" marT="21431" marB="21431" anchor="ctr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Niedrig</a:t>
                      </a:r>
                    </a:p>
                  </a:txBody>
                  <a:tcPr marL="50006" marR="50006" marT="21431" marB="21431" anchor="ctr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Ultraniedrig</a:t>
                      </a:r>
                    </a:p>
                  </a:txBody>
                  <a:tcPr marL="50006" marR="50006" marT="21431" marB="21431" anchor="ctr"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43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sz="1400" b="1">
                          <a:solidFill>
                            <a:srgbClr val="006666"/>
                          </a:solidFill>
                        </a:rPr>
                        <a:t>Mikronisiertes E2 oral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0">
                          <a:solidFill>
                            <a:srgbClr val="767878"/>
                          </a:solidFill>
                        </a:rPr>
                        <a:t>4 mg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0">
                          <a:solidFill>
                            <a:srgbClr val="767878"/>
                          </a:solidFill>
                        </a:rPr>
                        <a:t>2 mg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0">
                          <a:solidFill>
                            <a:srgbClr val="767878"/>
                          </a:solidFill>
                        </a:rPr>
                        <a:t>1 mg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0">
                          <a:solidFill>
                            <a:srgbClr val="767878"/>
                          </a:solidFill>
                        </a:rPr>
                        <a:t>(0,25-)0,5 mg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43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sz="1400" b="1" dirty="0">
                          <a:solidFill>
                            <a:srgbClr val="006666"/>
                          </a:solidFill>
                        </a:rPr>
                        <a:t>E2-valerat oral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0">
                          <a:solidFill>
                            <a:srgbClr val="767878"/>
                          </a:solidFill>
                        </a:rPr>
                        <a:t>4 mg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0">
                          <a:solidFill>
                            <a:srgbClr val="767878"/>
                          </a:solidFill>
                        </a:rPr>
                        <a:t>2 mg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0">
                          <a:solidFill>
                            <a:srgbClr val="767878"/>
                          </a:solidFill>
                        </a:rPr>
                        <a:t>1 mg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0">
                          <a:solidFill>
                            <a:srgbClr val="767878"/>
                          </a:solidFill>
                        </a:rPr>
                        <a:t>(0,25-)0,5 mg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43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sz="1400" b="1" dirty="0">
                          <a:solidFill>
                            <a:srgbClr val="006666"/>
                          </a:solidFill>
                        </a:rPr>
                        <a:t>CEE oral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0">
                          <a:solidFill>
                            <a:srgbClr val="767878"/>
                          </a:solidFill>
                        </a:rPr>
                        <a:t>1,25 mg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0">
                          <a:solidFill>
                            <a:srgbClr val="767878"/>
                          </a:solidFill>
                        </a:rPr>
                        <a:t>0,625 mg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0">
                          <a:solidFill>
                            <a:srgbClr val="767878"/>
                          </a:solidFill>
                        </a:rPr>
                        <a:t>0,3/0,45 mg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0">
                          <a:solidFill>
                            <a:srgbClr val="767878"/>
                          </a:solidFill>
                        </a:rPr>
                        <a:t>-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43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sz="1400" b="1">
                          <a:solidFill>
                            <a:srgbClr val="006666"/>
                          </a:solidFill>
                        </a:rPr>
                        <a:t>E3 oral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0" dirty="0">
                          <a:solidFill>
                            <a:srgbClr val="767878"/>
                          </a:solidFill>
                        </a:rPr>
                        <a:t>4-8 mg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0">
                          <a:solidFill>
                            <a:srgbClr val="767878"/>
                          </a:solidFill>
                        </a:rPr>
                        <a:t>2-4 mg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0">
                          <a:solidFill>
                            <a:srgbClr val="767878"/>
                          </a:solidFill>
                        </a:rPr>
                        <a:t>1–2 mg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0">
                          <a:solidFill>
                            <a:srgbClr val="767878"/>
                          </a:solidFill>
                        </a:rPr>
                        <a:t>&lt;1 mg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43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sz="1400" b="1">
                          <a:solidFill>
                            <a:srgbClr val="006666"/>
                          </a:solidFill>
                        </a:rPr>
                        <a:t>E2 transdermal Pflaster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0">
                          <a:solidFill>
                            <a:srgbClr val="767878"/>
                          </a:solidFill>
                        </a:rPr>
                        <a:t>75-100 mcg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0">
                          <a:solidFill>
                            <a:srgbClr val="767878"/>
                          </a:solidFill>
                        </a:rPr>
                        <a:t>50 mcg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0">
                          <a:solidFill>
                            <a:srgbClr val="767878"/>
                          </a:solidFill>
                        </a:rPr>
                        <a:t>25-37,5 mcg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0">
                          <a:solidFill>
                            <a:srgbClr val="767878"/>
                          </a:solidFill>
                        </a:rPr>
                        <a:t>14 mcg (z.B. USA)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43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sz="1400" b="1">
                          <a:solidFill>
                            <a:srgbClr val="006666"/>
                          </a:solidFill>
                        </a:rPr>
                        <a:t>E2 transdermal Gel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0">
                          <a:solidFill>
                            <a:srgbClr val="767878"/>
                          </a:solidFill>
                        </a:rPr>
                        <a:t>2-3 mg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0">
                          <a:solidFill>
                            <a:srgbClr val="767878"/>
                          </a:solidFill>
                        </a:rPr>
                        <a:t>1–1,5 mg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0">
                          <a:solidFill>
                            <a:srgbClr val="767878"/>
                          </a:solidFill>
                        </a:rPr>
                        <a:t>0,5-0,75 mg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0">
                          <a:solidFill>
                            <a:srgbClr val="767878"/>
                          </a:solidFill>
                        </a:rPr>
                        <a:t>&lt;0,5 mg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543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sz="1400" b="1">
                          <a:solidFill>
                            <a:srgbClr val="006666"/>
                          </a:solidFill>
                        </a:rPr>
                        <a:t>E2 transdermal Spray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0">
                          <a:solidFill>
                            <a:srgbClr val="767878"/>
                          </a:solidFill>
                        </a:rPr>
                        <a:t>4,59 mg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0">
                          <a:solidFill>
                            <a:srgbClr val="767878"/>
                          </a:solidFill>
                        </a:rPr>
                        <a:t>3,06 mg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0">
                          <a:solidFill>
                            <a:srgbClr val="767878"/>
                          </a:solidFill>
                        </a:rPr>
                        <a:t>1,53 mg (initial)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400" b="0" dirty="0">
                          <a:solidFill>
                            <a:srgbClr val="767878"/>
                          </a:solidFill>
                        </a:rPr>
                        <a:t> -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itel 1">
            <a:extLst>
              <a:ext uri="{FF2B5EF4-FFF2-40B4-BE49-F238E27FC236}">
                <a16:creationId xmlns:a16="http://schemas.microsoft.com/office/drawing/2014/main" id="{B271B145-DD70-5636-BDC3-8858797DFF6F}"/>
              </a:ext>
            </a:extLst>
          </p:cNvPr>
          <p:cNvSpPr txBox="1">
            <a:spLocks/>
          </p:cNvSpPr>
          <p:nvPr/>
        </p:nvSpPr>
        <p:spPr>
          <a:xfrm>
            <a:off x="471487" y="1556792"/>
            <a:ext cx="8201025" cy="457200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Arial" charset="0"/>
                <a:ea typeface="ＭＳ Ｐゴシック" pitchFamily="84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Arial" charset="0"/>
                <a:ea typeface="ＭＳ Ｐゴシック" pitchFamily="84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Arial" charset="0"/>
                <a:ea typeface="ＭＳ Ｐゴシック" pitchFamily="84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Arial" charset="0"/>
                <a:ea typeface="ＭＳ Ｐゴシック" pitchFamily="84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Arial" charset="0"/>
                <a:ea typeface="ＭＳ Ｐゴシック" pitchFamily="84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Arial" charset="0"/>
                <a:ea typeface="ＭＳ Ｐゴシック" pitchFamily="84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Arial" charset="0"/>
                <a:ea typeface="ＭＳ Ｐゴシック" pitchFamily="84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pPr>
              <a:defRPr sz="2550" b="1">
                <a:solidFill>
                  <a:srgbClr val="006666"/>
                </a:solidFill>
              </a:defRPr>
            </a:pPr>
            <a:r>
              <a:rPr lang="de-CH" sz="2000" kern="0" dirty="0">
                <a:solidFill>
                  <a:srgbClr val="006666"/>
                </a:solidFill>
                <a:latin typeface="+mn-lt"/>
              </a:rPr>
              <a:t>Systemische Östrogene: Dosisbereiche im Überblick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34E0B64C-4FDB-A809-7A21-B4EB3CEF52F6}"/>
              </a:ext>
            </a:extLst>
          </p:cNvPr>
          <p:cNvSpPr txBox="1"/>
          <p:nvPr/>
        </p:nvSpPr>
        <p:spPr>
          <a:xfrm>
            <a:off x="4644008" y="6309320"/>
            <a:ext cx="4572000" cy="17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>
              <a:spcBef>
                <a:spcPts val="0"/>
              </a:spcBef>
              <a:spcAft>
                <a:spcPts val="0"/>
              </a:spcAft>
              <a:defRPr sz="750" b="0">
                <a:solidFill>
                  <a:srgbClr val="767878"/>
                </a:solidFill>
              </a:defRPr>
            </a:pPr>
            <a:r>
              <a:rPr lang="de-CH" sz="563" b="0" dirty="0">
                <a:solidFill>
                  <a:srgbClr val="767878"/>
                </a:solidFill>
                <a:latin typeface="Segoe"/>
                <a:ea typeface="Segoe"/>
                <a:cs typeface="Segoe"/>
              </a:rPr>
              <a:t>modifiziert nach Davis SR et al. The 2023 </a:t>
            </a:r>
            <a:r>
              <a:rPr lang="de-CH" sz="563" b="0" dirty="0" err="1">
                <a:solidFill>
                  <a:srgbClr val="767878"/>
                </a:solidFill>
                <a:latin typeface="Segoe"/>
                <a:ea typeface="Segoe"/>
                <a:cs typeface="Segoe"/>
              </a:rPr>
              <a:t>Practitioner's</a:t>
            </a:r>
            <a:r>
              <a:rPr lang="de-CH" sz="563" b="0" dirty="0">
                <a:solidFill>
                  <a:srgbClr val="767878"/>
                </a:solidFill>
                <a:latin typeface="Segoe"/>
                <a:ea typeface="Segoe"/>
                <a:cs typeface="Segoe"/>
              </a:rPr>
              <a:t> Toolkit for Managing Menopause. </a:t>
            </a:r>
            <a:r>
              <a:rPr lang="de-CH" sz="563" b="0" dirty="0" err="1">
                <a:solidFill>
                  <a:srgbClr val="767878"/>
                </a:solidFill>
                <a:latin typeface="Segoe"/>
                <a:ea typeface="Segoe"/>
                <a:cs typeface="Segoe"/>
              </a:rPr>
              <a:t>Climacteric</a:t>
            </a:r>
            <a:r>
              <a:rPr lang="de-CH" sz="563" b="0" dirty="0">
                <a:solidFill>
                  <a:srgbClr val="767878"/>
                </a:solidFill>
                <a:latin typeface="Segoe"/>
                <a:ea typeface="Segoe"/>
                <a:cs typeface="Segoe"/>
              </a:rPr>
              <a:t>. 2023 Dec;26(6):517-536.</a:t>
            </a:r>
          </a:p>
        </p:txBody>
      </p:sp>
    </p:spTree>
    <p:extLst>
      <p:ext uri="{BB962C8B-B14F-4D97-AF65-F5344CB8AC3E}">
        <p14:creationId xmlns:p14="http://schemas.microsoft.com/office/powerpoint/2010/main" val="404941412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1602F-A621-5F57-3CCB-46EDFF07F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3FF3FAB8-DE4C-F9CD-C617-3372D8DFD34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0BC8EFD2-0881-2AA8-60F3-6D8D39F9C9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>
                <a:solidFill>
                  <a:srgbClr val="006666"/>
                </a:solidFill>
                <a:latin typeface="Arial Black" panose="020B0604020202020204" pitchFamily="34" charset="0"/>
              </a:rPr>
              <a:t>Hintergrund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DF25C7F9-5AC6-19FC-25F2-4EA9F4DCD3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8A28042-3BBF-8E48-3707-B750CE5D58EA}"/>
              </a:ext>
            </a:extLst>
          </p:cNvPr>
          <p:cNvSpPr txBox="1">
            <a:spLocks/>
          </p:cNvSpPr>
          <p:nvPr/>
        </p:nvSpPr>
        <p:spPr>
          <a:xfrm>
            <a:off x="471487" y="1484784"/>
            <a:ext cx="8201025" cy="47148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Arial" charset="0"/>
                <a:ea typeface="ＭＳ Ｐゴシック" pitchFamily="84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Arial" charset="0"/>
                <a:ea typeface="ＭＳ Ｐゴシック" pitchFamily="84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Arial" charset="0"/>
                <a:ea typeface="ＭＳ Ｐゴシック" pitchFamily="84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Arial" charset="0"/>
                <a:ea typeface="ＭＳ Ｐゴシック" pitchFamily="84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Arial" charset="0"/>
                <a:ea typeface="ＭＳ Ｐゴシック" pitchFamily="84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Arial" charset="0"/>
                <a:ea typeface="ＭＳ Ｐゴシック" pitchFamily="84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Arial" charset="0"/>
                <a:ea typeface="ＭＳ Ｐゴシック" pitchFamily="84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pPr>
              <a:defRPr sz="2475" b="1">
                <a:solidFill>
                  <a:srgbClr val="006666"/>
                </a:solidFill>
              </a:defRPr>
            </a:pPr>
            <a:r>
              <a:rPr lang="de-CH" sz="2000" kern="0" dirty="0">
                <a:solidFill>
                  <a:srgbClr val="006666"/>
                </a:solidFill>
                <a:latin typeface="+mn-lt"/>
              </a:rPr>
              <a:t>Gestagen auswählen: Dosis folgt Östrogendosis und Regime</a:t>
            </a:r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D06D70BB-07F2-53DF-5702-2E81AB9FA9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624609"/>
              </p:ext>
            </p:extLst>
          </p:nvPr>
        </p:nvGraphicFramePr>
        <p:xfrm>
          <a:off x="179512" y="1988840"/>
          <a:ext cx="8784977" cy="4428808"/>
        </p:xfrm>
        <a:graphic>
          <a:graphicData uri="http://schemas.openxmlformats.org/drawingml/2006/table">
            <a:tbl>
              <a:tblPr/>
              <a:tblGrid>
                <a:gridCol w="26936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0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63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63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86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718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sz="1000" b="1">
                          <a:solidFill>
                            <a:srgbClr val="FFFFFF"/>
                          </a:solidFill>
                        </a:rPr>
                        <a:t>Progestagen</a:t>
                      </a:r>
                    </a:p>
                  </a:txBody>
                  <a:tcPr marL="50006" marR="50006" marT="21431" marB="21431" anchor="ctr"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1">
                          <a:solidFill>
                            <a:srgbClr val="FFFFFF"/>
                          </a:solidFill>
                        </a:rPr>
                        <a:t>Therapieschema</a:t>
                      </a:r>
                    </a:p>
                  </a:txBody>
                  <a:tcPr marL="50006" marR="50006" marT="21431" marB="21431" anchor="ctr">
                    <a:solidFill>
                      <a:srgbClr val="00666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1" dirty="0" err="1">
                          <a:solidFill>
                            <a:srgbClr val="FFFFFF"/>
                          </a:solidFill>
                        </a:rPr>
                        <a:t>Tägliche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sz="1000" b="1" dirty="0" err="1">
                          <a:solidFill>
                            <a:srgbClr val="FFFFFF"/>
                          </a:solidFill>
                        </a:rPr>
                        <a:t>Dosis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</a:rPr>
                        <a:t> (</a:t>
                      </a:r>
                      <a:r>
                        <a:rPr sz="1000" b="1" dirty="0" err="1">
                          <a:solidFill>
                            <a:srgbClr val="FFFFFF"/>
                          </a:solidFill>
                        </a:rPr>
                        <a:t>entsprechend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</a:rPr>
                        <a:t> der </a:t>
                      </a:r>
                      <a:r>
                        <a:rPr sz="1000" b="1" dirty="0" err="1">
                          <a:solidFill>
                            <a:srgbClr val="FFFFFF"/>
                          </a:solidFill>
                        </a:rPr>
                        <a:t>Dosis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</a:rPr>
                        <a:t> von </a:t>
                      </a:r>
                      <a:r>
                        <a:rPr sz="1000" b="1" dirty="0" err="1">
                          <a:solidFill>
                            <a:srgbClr val="FFFFFF"/>
                          </a:solidFill>
                        </a:rPr>
                        <a:t>oralem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sz="1000" b="1" dirty="0" err="1">
                          <a:solidFill>
                            <a:srgbClr val="FFFFFF"/>
                          </a:solidFill>
                        </a:rPr>
                        <a:t>oder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sz="1000" b="1" dirty="0" err="1">
                          <a:solidFill>
                            <a:srgbClr val="FFFFFF"/>
                          </a:solidFill>
                        </a:rPr>
                        <a:t>transdermalem</a:t>
                      </a:r>
                      <a:r>
                        <a:rPr sz="1000" b="1" dirty="0">
                          <a:solidFill>
                            <a:srgbClr val="FFFFFF"/>
                          </a:solidFill>
                        </a:rPr>
                        <a:t> Estradiol (E2))</a:t>
                      </a:r>
                    </a:p>
                  </a:txBody>
                  <a:tcPr marL="50006" marR="50006" marT="21431" marB="21431" anchor="ctr">
                    <a:solidFill>
                      <a:srgbClr val="0066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6675" marR="66675" marT="28575" marB="28575" anchor="ctr">
                    <a:solidFill>
                      <a:srgbClr val="0066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6675" marR="66675" marT="28575" marB="28575" anchor="ctr">
                    <a:solidFill>
                      <a:srgbClr val="00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sz="1000"/>
                    </a:p>
                  </a:txBody>
                  <a:tcPr marL="50006" marR="50006" marT="21431" marB="21431" anchor="ctr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sz="1000"/>
                    </a:p>
                  </a:txBody>
                  <a:tcPr marL="50006" marR="50006" marT="21431" marB="21431" anchor="ctr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1">
                          <a:solidFill>
                            <a:srgbClr val="FFFFFF"/>
                          </a:solidFill>
                        </a:rPr>
                        <a:t>Niedrige Dosis E2</a:t>
                      </a:r>
                    </a:p>
                  </a:txBody>
                  <a:tcPr marL="50006" marR="50006" marT="21431" marB="21431" anchor="ctr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1">
                          <a:solidFill>
                            <a:srgbClr val="FFFFFF"/>
                          </a:solidFill>
                        </a:rPr>
                        <a:t>Mittlere Dosis E2</a:t>
                      </a:r>
                    </a:p>
                  </a:txBody>
                  <a:tcPr marL="50006" marR="50006" marT="21431" marB="21431" anchor="ctr"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1">
                          <a:solidFill>
                            <a:srgbClr val="FFFFFF"/>
                          </a:solidFill>
                        </a:rPr>
                        <a:t>Hohe Dosis E2</a:t>
                      </a:r>
                    </a:p>
                  </a:txBody>
                  <a:tcPr marL="50006" marR="50006" marT="21431" marB="21431" anchor="ctr"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sz="1000" b="1">
                          <a:solidFill>
                            <a:srgbClr val="006666"/>
                          </a:solidFill>
                        </a:rPr>
                        <a:t>Progesterone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sz="1000" b="1">
                          <a:solidFill>
                            <a:srgbClr val="006666"/>
                          </a:solidFill>
                        </a:rPr>
                        <a:t>(oral / vaginal «off label»)</a:t>
                      </a:r>
                    </a:p>
                  </a:txBody>
                  <a:tcPr marL="50006" marR="50006" marT="21431" marB="21431" anchor="ctr">
                    <a:solidFill>
                      <a:srgbClr val="EEF7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Sequenziell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Kontinuierlich</a:t>
                      </a:r>
                    </a:p>
                  </a:txBody>
                  <a:tcPr marL="50006" marR="50006" marT="21431" marB="21431" anchor="ctr">
                    <a:solidFill>
                      <a:srgbClr val="EEF7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200 mg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100 mg</a:t>
                      </a:r>
                    </a:p>
                  </a:txBody>
                  <a:tcPr marL="50006" marR="50006" marT="21431" marB="21431" anchor="ctr">
                    <a:solidFill>
                      <a:srgbClr val="EEF7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200-300 mg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200 mg</a:t>
                      </a:r>
                    </a:p>
                  </a:txBody>
                  <a:tcPr marL="50006" marR="50006" marT="21431" marB="21431" anchor="ctr">
                    <a:solidFill>
                      <a:srgbClr val="EEF7E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300-400 mg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300 mg</a:t>
                      </a:r>
                    </a:p>
                  </a:txBody>
                  <a:tcPr marL="50006" marR="50006" marT="21431" marB="21431" anchor="ctr">
                    <a:solidFill>
                      <a:srgbClr val="EEF7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sz="1000" b="1">
                          <a:solidFill>
                            <a:srgbClr val="006666"/>
                          </a:solidFill>
                        </a:rPr>
                        <a:t>Medroxyprogesteronacetat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Sequenziell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Kontinuierlich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5-10 mg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(2,5-)5 mg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10-20 mg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5-10 mg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20 mg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10 mg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sz="1000" b="1">
                          <a:solidFill>
                            <a:srgbClr val="006666"/>
                          </a:solidFill>
                        </a:rPr>
                        <a:t>Chlormadinonacetat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Sequenziell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Kontinuierlich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2-4 mg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(1-)2 mg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4 mg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2-4 mg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4-6 mg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4 mg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sz="1000" b="1">
                          <a:solidFill>
                            <a:srgbClr val="006666"/>
                          </a:solidFill>
                        </a:rPr>
                        <a:t>Cyproteronacetat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Sequenziell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Kontinuierlich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1 mg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1 mg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2 mg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1-2 mg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3-5 mg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2 mg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sz="1000" b="1" dirty="0" err="1">
                          <a:solidFill>
                            <a:srgbClr val="006666"/>
                          </a:solidFill>
                        </a:rPr>
                        <a:t>Dydrogesteron</a:t>
                      </a:r>
                      <a:endParaRPr sz="1000" b="1" dirty="0">
                        <a:solidFill>
                          <a:srgbClr val="006666"/>
                        </a:solidFill>
                      </a:endParaRP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Sequenziell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Kontinuierlich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10 mg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5(-10) mg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10-20 mg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10 mg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20 mg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20 mg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sz="1000" b="1">
                          <a:solidFill>
                            <a:srgbClr val="006666"/>
                          </a:solidFill>
                        </a:rPr>
                        <a:t>Norethisteronacetat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Sequenziell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Kontinuierlich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1 mg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0,5 mg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1-2 mg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1 mg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2 mg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2 mg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sz="1000" b="1">
                          <a:solidFill>
                            <a:srgbClr val="006666"/>
                          </a:solidFill>
                        </a:rPr>
                        <a:t>Dienogest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Sequenziell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Kontinuierlich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2 mg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2 mg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2-4 mg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2-4 mg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4 mg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4 mg</a:t>
                      </a:r>
                    </a:p>
                  </a:txBody>
                  <a:tcPr marL="50006" marR="50006" marT="21431" marB="21431" anchor="ctr">
                    <a:solidFill>
                      <a:srgbClr val="E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718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sz="1000" b="1">
                          <a:solidFill>
                            <a:srgbClr val="006666"/>
                          </a:solidFill>
                        </a:rPr>
                        <a:t>Levonorgestrel (intrauterin)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Kontinuierlich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20 µg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>
                          <a:solidFill>
                            <a:srgbClr val="767878"/>
                          </a:solidFill>
                        </a:rPr>
                        <a:t>20 µg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sz="1000" b="0" dirty="0">
                          <a:solidFill>
                            <a:srgbClr val="767878"/>
                          </a:solidFill>
                        </a:rPr>
                        <a:t>20 µg</a:t>
                      </a:r>
                    </a:p>
                  </a:txBody>
                  <a:tcPr marL="50006" marR="50006" marT="21431" marB="21431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Textfeld 12">
            <a:extLst>
              <a:ext uri="{FF2B5EF4-FFF2-40B4-BE49-F238E27FC236}">
                <a16:creationId xmlns:a16="http://schemas.microsoft.com/office/drawing/2014/main" id="{0ED0F990-98B9-5F9D-1215-9C8B000A66F2}"/>
              </a:ext>
            </a:extLst>
          </p:cNvPr>
          <p:cNvSpPr>
            <a:spLocks noGrp="1"/>
          </p:cNvSpPr>
          <p:nvPr/>
        </p:nvSpPr>
        <p:spPr>
          <a:xfrm>
            <a:off x="183455" y="6453336"/>
            <a:ext cx="8853041" cy="307777"/>
          </a:xfrm>
          <a:prstGeom prst="rect">
            <a:avLst/>
          </a:prstGeom>
          <a:solidFill>
            <a:srgbClr val="FFF7DD"/>
          </a:solidFill>
          <a:ln w="9525">
            <a:solidFill>
              <a:srgbClr val="F5BC1D"/>
            </a:solidFill>
            <a:prstDash val="solid"/>
          </a:ln>
        </p:spPr>
        <p:txBody>
          <a:bodyPr wrap="square" anchor="ctr">
            <a:spAutoFit/>
          </a:bodyPr>
          <a:lstStyle/>
          <a:p>
            <a:pPr algn="ctr" defTabSz="685800"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D53D21"/>
                </a:solidFill>
              </a:defRPr>
            </a:pPr>
            <a:r>
              <a:rPr sz="1400">
                <a:solidFill>
                  <a:srgbClr val="D53D21"/>
                </a:solidFill>
                <a:latin typeface="+mn-lt"/>
                <a:ea typeface="Segoe"/>
                <a:cs typeface="Segoe"/>
              </a:rPr>
              <a:t>CAVE  Höhere Gestagendosis erwägen bei Blutungsstörungen oder erhöhtem Endometriumrisiko.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CEE1B8E-8F5F-100D-3C6A-49B9A4CACE19}"/>
              </a:ext>
            </a:extLst>
          </p:cNvPr>
          <p:cNvSpPr txBox="1"/>
          <p:nvPr/>
        </p:nvSpPr>
        <p:spPr>
          <a:xfrm>
            <a:off x="-1476672" y="404664"/>
            <a:ext cx="4572000" cy="17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>
              <a:spcBef>
                <a:spcPts val="0"/>
              </a:spcBef>
              <a:spcAft>
                <a:spcPts val="0"/>
              </a:spcAft>
              <a:defRPr sz="750" b="0">
                <a:solidFill>
                  <a:srgbClr val="767878"/>
                </a:solidFill>
              </a:defRPr>
            </a:pPr>
            <a:r>
              <a:rPr lang="de-CH" sz="563" b="0" dirty="0">
                <a:solidFill>
                  <a:srgbClr val="767878"/>
                </a:solidFill>
                <a:latin typeface="Segoe"/>
                <a:ea typeface="Segoe"/>
                <a:cs typeface="Segoe"/>
              </a:rPr>
              <a:t>Ruan X &amp; Mueck AO, Current Medicine 2024</a:t>
            </a:r>
          </a:p>
        </p:txBody>
      </p:sp>
    </p:spTree>
    <p:extLst>
      <p:ext uri="{BB962C8B-B14F-4D97-AF65-F5344CB8AC3E}">
        <p14:creationId xmlns:p14="http://schemas.microsoft.com/office/powerpoint/2010/main" val="2833216670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F14BA-98A2-2497-945D-62E7D0853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B7784C3-79E9-0C34-0A29-6E82623F0A6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FA3AAFCA-D582-E1B4-DFC7-584D529878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D512C390-13C1-FADF-F3FB-6BF03A7F8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BABEA483-3BBA-58A4-A97B-DC17487FB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31" y="1521617"/>
            <a:ext cx="9057673" cy="5003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207259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584BF-772D-EDF0-4C69-8DB30E1B5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7D059C2D-ACBA-9DCC-D30F-F3B1481D216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16E495EE-90F8-1841-C299-DC01E73848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65" y="404664"/>
            <a:ext cx="560115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Blutungsstörung in der </a:t>
            </a:r>
            <a:r>
              <a:rPr lang="de-CH" altLang="de-DE" sz="3200" dirty="0" err="1">
                <a:solidFill>
                  <a:srgbClr val="006666"/>
                </a:solidFill>
                <a:latin typeface="Arial Black" panose="020B0604020202020204" pitchFamily="34" charset="0"/>
              </a:rPr>
              <a:t>Perimenopause</a:t>
            </a:r>
            <a:endParaRPr lang="de-CH" altLang="de-DE" sz="3200" dirty="0">
              <a:solidFill>
                <a:srgbClr val="006666"/>
              </a:solidFill>
              <a:latin typeface="Arial Black" panose="020B0604020202020204" pitchFamily="34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81FB993-8916-5406-286B-EC7D3609CF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D5D0CDD7-FBEA-DE26-4AAD-A3F80D8CA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2" t="10519" r="5138" b="21117"/>
          <a:stretch>
            <a:fillRect/>
          </a:stretch>
        </p:blipFill>
        <p:spPr bwMode="auto">
          <a:xfrm>
            <a:off x="174795" y="1608982"/>
            <a:ext cx="6326416" cy="422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3E630437-63A0-C9D0-1252-99C0896D86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800" y="2564904"/>
            <a:ext cx="1944216" cy="504056"/>
          </a:xfrm>
          <a:prstGeom prst="rect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de-DE" altLang="de-DE" sz="1800">
              <a:solidFill>
                <a:srgbClr val="000000"/>
              </a:solidFill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775BD49A-3CF1-2078-CFDD-61A3696A559E}"/>
              </a:ext>
            </a:extLst>
          </p:cNvPr>
          <p:cNvSpPr txBox="1"/>
          <p:nvPr/>
        </p:nvSpPr>
        <p:spPr>
          <a:xfrm>
            <a:off x="6471179" y="1484784"/>
            <a:ext cx="2565317" cy="502701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CH" sz="1800" b="0" dirty="0" err="1"/>
              <a:t>Während der Wechseljahre sind Veränderungen </a:t>
            </a:r>
            <a:r>
              <a:rPr lang="de-CH" sz="1800" b="0" dirty="0"/>
              <a:t>im </a:t>
            </a:r>
            <a:r>
              <a:rPr lang="de-CH" sz="1800" b="0" dirty="0" err="1"/>
              <a:t>Menstruationszyklus </a:t>
            </a:r>
            <a:r>
              <a:rPr lang="de-CH" sz="1800" b="0" dirty="0"/>
              <a:t>normal.</a:t>
            </a:r>
          </a:p>
          <a:p>
            <a:pPr>
              <a:lnSpc>
                <a:spcPct val="150000"/>
              </a:lnSpc>
            </a:pPr>
            <a:br>
              <a:rPr lang="de-CH" sz="1800" b="0" dirty="0"/>
            </a:br>
            <a:r>
              <a:rPr lang="de-CH" sz="1800" b="0" dirty="0" err="1"/>
              <a:t>Dies</a:t>
            </a:r>
            <a:r>
              <a:rPr lang="de-CH" sz="1800" b="0" dirty="0"/>
              <a:t> </a:t>
            </a:r>
            <a:r>
              <a:rPr lang="de-CH" sz="1800" b="0" dirty="0" err="1"/>
              <a:t>erschwert es zunehmend, </a:t>
            </a:r>
            <a:r>
              <a:rPr lang="de-CH" sz="1800" b="0" dirty="0" err="1">
                <a:solidFill>
                  <a:srgbClr val="FF0000"/>
                </a:solidFill>
              </a:rPr>
              <a:t>physiologische </a:t>
            </a:r>
            <a:r>
              <a:rPr lang="de-CH" sz="1800" b="0" dirty="0" err="1"/>
              <a:t>Veränderungen von </a:t>
            </a:r>
            <a:r>
              <a:rPr lang="de-CH" sz="1800" b="0" dirty="0" err="1">
                <a:solidFill>
                  <a:srgbClr val="FF0000"/>
                </a:solidFill>
              </a:rPr>
              <a:t>pathologischen </a:t>
            </a:r>
            <a:r>
              <a:rPr lang="de-CH" sz="1800" b="0" dirty="0" err="1"/>
              <a:t>zu </a:t>
            </a:r>
            <a:r>
              <a:rPr lang="de-CH" sz="1800" b="0" u="sng" dirty="0" err="1"/>
              <a:t>unterscheiden</a:t>
            </a:r>
            <a:r>
              <a:rPr lang="de-CH" sz="1800" b="0" dirty="0"/>
              <a:t>.</a:t>
            </a:r>
            <a:endParaRPr lang="de-DE" sz="1800" b="0" dirty="0"/>
          </a:p>
        </p:txBody>
      </p:sp>
      <p:sp>
        <p:nvSpPr>
          <p:cNvPr id="7" name="Textfeld 8">
            <a:extLst>
              <a:ext uri="{FF2B5EF4-FFF2-40B4-BE49-F238E27FC236}">
                <a16:creationId xmlns:a16="http://schemas.microsoft.com/office/drawing/2014/main" id="{F0DC8FA5-A8D1-5D30-1F65-5F9EEA95D7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6237312"/>
            <a:ext cx="197361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CH" altLang="de-DE" sz="900" b="0" dirty="0">
                <a:solidFill>
                  <a:srgbClr val="000000"/>
                </a:solidFill>
                <a:latin typeface="+mn-lt"/>
              </a:rPr>
              <a:t>Harlow SD et al., Menopause 2012</a:t>
            </a:r>
            <a:endParaRPr lang="de-DE" altLang="de-DE" sz="900" b="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956561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8E0B1-1655-62B4-AACC-BB74FC548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93475D18-90A9-9FDB-E377-AD56B5A2A7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52DB795E-CFDC-F96A-D5CF-24CF2C9C35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20AE4560-589C-82F0-17C5-B677BA3993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B99365D0-C34A-9B87-DBDF-EB2D646A2000}"/>
              </a:ext>
            </a:extLst>
          </p:cNvPr>
          <p:cNvSpPr>
            <a:spLocks noGrp="1"/>
          </p:cNvSpPr>
          <p:nvPr/>
        </p:nvSpPr>
        <p:spPr>
          <a:xfrm>
            <a:off x="514350" y="1676226"/>
            <a:ext cx="8115300" cy="5286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11111"/>
                </a:solidFill>
              </a:defRPr>
            </a:pPr>
            <a:r>
              <a:rPr dirty="0" err="1">
                <a:solidFill>
                  <a:schemeClr val="tx2">
                    <a:lumMod val="50000"/>
                  </a:schemeClr>
                </a:solidFill>
              </a:rPr>
              <a:t>Durchbruchblutungen</a:t>
            </a:r>
            <a:r>
              <a:rPr dirty="0">
                <a:solidFill>
                  <a:schemeClr val="tx2">
                    <a:lumMod val="50000"/>
                  </a:schemeClr>
                </a:solidFill>
              </a:rPr>
              <a:t>: </a:t>
            </a:r>
            <a:r>
              <a:rPr dirty="0" err="1">
                <a:solidFill>
                  <a:schemeClr val="tx2">
                    <a:lumMod val="50000"/>
                  </a:schemeClr>
                </a:solidFill>
              </a:rPr>
              <a:t>zuerst</a:t>
            </a:r>
            <a:r>
              <a:rPr dirty="0">
                <a:solidFill>
                  <a:schemeClr val="tx2">
                    <a:lumMod val="50000"/>
                  </a:schemeClr>
                </a:solidFill>
              </a:rPr>
              <a:t> Zeit, Muster und Ursache </a:t>
            </a:r>
            <a:r>
              <a:rPr dirty="0" err="1">
                <a:solidFill>
                  <a:schemeClr val="tx2">
                    <a:lumMod val="50000"/>
                  </a:schemeClr>
                </a:solidFill>
              </a:rPr>
              <a:t>klären</a:t>
            </a:r>
            <a:endParaRPr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BB0F0E0C-3255-B2CE-4C83-95D1561A5BED}"/>
              </a:ext>
            </a:extLst>
          </p:cNvPr>
          <p:cNvSpPr>
            <a:spLocks noGrp="1"/>
          </p:cNvSpPr>
          <p:nvPr/>
        </p:nvSpPr>
        <p:spPr>
          <a:xfrm>
            <a:off x="542925" y="2635900"/>
            <a:ext cx="321060" cy="67247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2878E8"/>
                </a:solidFill>
              </a:defRPr>
            </a:pPr>
            <a:r>
              <a:rPr sz="1575">
                <a:solidFill>
                  <a:srgbClr val="2878E8"/>
                </a:solidFill>
              </a:rPr>
              <a:t>1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837F833F-B88B-98D9-3AD0-972F734682F5}"/>
              </a:ext>
            </a:extLst>
          </p:cNvPr>
          <p:cNvSpPr>
            <a:spLocks noGrp="1"/>
          </p:cNvSpPr>
          <p:nvPr/>
        </p:nvSpPr>
        <p:spPr>
          <a:xfrm>
            <a:off x="971550" y="2831748"/>
            <a:ext cx="535100" cy="79973"/>
          </a:xfrm>
          <a:prstGeom prst="rect">
            <a:avLst/>
          </a:prstGeom>
          <a:solidFill>
            <a:srgbClr val="C8CDD3"/>
          </a:solidFill>
          <a:ln w="0">
            <a:solidFill>
              <a:srgbClr val="C8CDD3"/>
            </a:solidFill>
            <a:prstDash val="solid"/>
          </a:ln>
        </p:spPr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4D861A2B-166B-098B-EEB7-B83FF347D9C7}"/>
              </a:ext>
            </a:extLst>
          </p:cNvPr>
          <p:cNvSpPr>
            <a:spLocks noGrp="1"/>
          </p:cNvSpPr>
          <p:nvPr/>
        </p:nvSpPr>
        <p:spPr>
          <a:xfrm>
            <a:off x="1628774" y="2621613"/>
            <a:ext cx="1666453" cy="67247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111111"/>
                </a:solidFill>
              </a:defRPr>
            </a:pPr>
            <a:r>
              <a:rPr sz="1294" dirty="0">
                <a:solidFill>
                  <a:srgbClr val="111111"/>
                </a:solidFill>
              </a:rPr>
              <a:t>0–6 </a:t>
            </a:r>
            <a:r>
              <a:rPr sz="1294" dirty="0" err="1">
                <a:solidFill>
                  <a:srgbClr val="111111"/>
                </a:solidFill>
              </a:rPr>
              <a:t>Monate</a:t>
            </a:r>
            <a:endParaRPr sz="1294" dirty="0">
              <a:solidFill>
                <a:srgbClr val="111111"/>
              </a:solidFill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CC041B19-DEA0-4406-7E0F-7F202025DF9E}"/>
              </a:ext>
            </a:extLst>
          </p:cNvPr>
          <p:cNvSpPr>
            <a:spLocks noGrp="1"/>
          </p:cNvSpPr>
          <p:nvPr/>
        </p:nvSpPr>
        <p:spPr>
          <a:xfrm>
            <a:off x="3343275" y="2564904"/>
            <a:ext cx="5243976" cy="89663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50545B"/>
                </a:solidFill>
              </a:defRPr>
            </a:pPr>
            <a:r>
              <a:rPr sz="1069" b="0">
                <a:solidFill>
                  <a:srgbClr val="50545B"/>
                </a:solidFill>
              </a:rPr>
              <a:t>Beobachten, wenn Blutung nicht stark ist und Therapie fortgesetzt werden soll.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EDA83896-42EA-2972-84E9-5D3CED3944FE}"/>
              </a:ext>
            </a:extLst>
          </p:cNvPr>
          <p:cNvSpPr>
            <a:spLocks noGrp="1"/>
          </p:cNvSpPr>
          <p:nvPr/>
        </p:nvSpPr>
        <p:spPr>
          <a:xfrm>
            <a:off x="542925" y="3364563"/>
            <a:ext cx="321060" cy="67247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2878E8"/>
                </a:solidFill>
              </a:defRPr>
            </a:pPr>
            <a:r>
              <a:rPr sz="1575">
                <a:solidFill>
                  <a:srgbClr val="2878E8"/>
                </a:solidFill>
              </a:rPr>
              <a:t>2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5AAED997-9C8E-D857-F63E-E4D39FE67236}"/>
              </a:ext>
            </a:extLst>
          </p:cNvPr>
          <p:cNvSpPr>
            <a:spLocks noGrp="1"/>
          </p:cNvSpPr>
          <p:nvPr/>
        </p:nvSpPr>
        <p:spPr>
          <a:xfrm>
            <a:off x="971550" y="3560411"/>
            <a:ext cx="535100" cy="79973"/>
          </a:xfrm>
          <a:prstGeom prst="rect">
            <a:avLst/>
          </a:prstGeom>
          <a:solidFill>
            <a:srgbClr val="C8CDD3"/>
          </a:solidFill>
          <a:ln w="0">
            <a:solidFill>
              <a:srgbClr val="C8CDD3"/>
            </a:solidFill>
            <a:prstDash val="solid"/>
          </a:ln>
        </p:spPr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CBFF7B2E-B320-4F40-5F39-9C410A3114F9}"/>
              </a:ext>
            </a:extLst>
          </p:cNvPr>
          <p:cNvSpPr>
            <a:spLocks noGrp="1"/>
          </p:cNvSpPr>
          <p:nvPr/>
        </p:nvSpPr>
        <p:spPr>
          <a:xfrm>
            <a:off x="1628774" y="3350275"/>
            <a:ext cx="1666453" cy="67247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111111"/>
                </a:solidFill>
              </a:defRPr>
            </a:pPr>
            <a:r>
              <a:rPr sz="1294">
                <a:solidFill>
                  <a:srgbClr val="111111"/>
                </a:solidFill>
              </a:rPr>
              <a:t>&gt; 6 Monate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1FF35A19-82D1-7397-A637-167AF3F1E869}"/>
              </a:ext>
            </a:extLst>
          </p:cNvPr>
          <p:cNvSpPr>
            <a:spLocks noGrp="1"/>
          </p:cNvSpPr>
          <p:nvPr/>
        </p:nvSpPr>
        <p:spPr>
          <a:xfrm>
            <a:off x="3343275" y="3293567"/>
            <a:ext cx="5243976" cy="89663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50545B"/>
                </a:solidFill>
              </a:defRPr>
            </a:pPr>
            <a:r>
              <a:rPr sz="1069" b="0">
                <a:solidFill>
                  <a:srgbClr val="50545B"/>
                </a:solidFill>
              </a:rPr>
              <a:t>Transvaginaler Ultraschall; Endometriumdicke und Risikoprofil einordnen.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1D5CC5E3-DDC9-844D-FB71-C1B5BC5884B7}"/>
              </a:ext>
            </a:extLst>
          </p:cNvPr>
          <p:cNvSpPr>
            <a:spLocks noGrp="1"/>
          </p:cNvSpPr>
          <p:nvPr/>
        </p:nvSpPr>
        <p:spPr>
          <a:xfrm>
            <a:off x="542925" y="4093225"/>
            <a:ext cx="321060" cy="67247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2878E8"/>
                </a:solidFill>
              </a:defRPr>
            </a:pPr>
            <a:r>
              <a:rPr sz="1575">
                <a:solidFill>
                  <a:srgbClr val="2878E8"/>
                </a:solidFill>
              </a:rPr>
              <a:t>3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A864993E-E792-E844-F5E9-1C744C2259DE}"/>
              </a:ext>
            </a:extLst>
          </p:cNvPr>
          <p:cNvSpPr>
            <a:spLocks noGrp="1"/>
          </p:cNvSpPr>
          <p:nvPr/>
        </p:nvSpPr>
        <p:spPr>
          <a:xfrm>
            <a:off x="971550" y="4289073"/>
            <a:ext cx="535100" cy="79973"/>
          </a:xfrm>
          <a:prstGeom prst="rect">
            <a:avLst/>
          </a:prstGeom>
          <a:solidFill>
            <a:srgbClr val="C8CDD3"/>
          </a:solidFill>
          <a:ln w="0">
            <a:solidFill>
              <a:srgbClr val="C8CDD3"/>
            </a:solidFill>
            <a:prstDash val="solid"/>
          </a:ln>
        </p:spPr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23D9CB9C-04E9-9830-E646-99B6C03143B7}"/>
              </a:ext>
            </a:extLst>
          </p:cNvPr>
          <p:cNvSpPr>
            <a:spLocks noGrp="1"/>
          </p:cNvSpPr>
          <p:nvPr/>
        </p:nvSpPr>
        <p:spPr>
          <a:xfrm>
            <a:off x="1628774" y="4078938"/>
            <a:ext cx="1666453" cy="67247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111111"/>
                </a:solidFill>
              </a:defRPr>
            </a:pPr>
            <a:r>
              <a:rPr sz="1294">
                <a:solidFill>
                  <a:srgbClr val="111111"/>
                </a:solidFill>
              </a:rPr>
              <a:t>Struktureller Befund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F83F4DD7-AAD9-AB58-C00C-7B7F08454B62}"/>
              </a:ext>
            </a:extLst>
          </p:cNvPr>
          <p:cNvSpPr>
            <a:spLocks noGrp="1"/>
          </p:cNvSpPr>
          <p:nvPr/>
        </p:nvSpPr>
        <p:spPr>
          <a:xfrm>
            <a:off x="3343275" y="4022229"/>
            <a:ext cx="5243976" cy="89663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50545B"/>
                </a:solidFill>
              </a:defRPr>
            </a:pPr>
            <a:r>
              <a:rPr sz="1069" b="0">
                <a:solidFill>
                  <a:srgbClr val="50545B"/>
                </a:solidFill>
              </a:rPr>
              <a:t>Gezielte Abklärung bzw. operative Therapie – nicht nur Hormonregime wechseln.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2F749C32-4249-4DD9-A964-286652372059}"/>
              </a:ext>
            </a:extLst>
          </p:cNvPr>
          <p:cNvSpPr>
            <a:spLocks noGrp="1"/>
          </p:cNvSpPr>
          <p:nvPr/>
        </p:nvSpPr>
        <p:spPr>
          <a:xfrm>
            <a:off x="542925" y="4821888"/>
            <a:ext cx="321060" cy="67247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2878E8"/>
                </a:solidFill>
              </a:defRPr>
            </a:pPr>
            <a:r>
              <a:rPr sz="1575">
                <a:solidFill>
                  <a:srgbClr val="2878E8"/>
                </a:solidFill>
              </a:rPr>
              <a:t>4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A74BD21A-89E3-057A-162A-D60B205DD0A2}"/>
              </a:ext>
            </a:extLst>
          </p:cNvPr>
          <p:cNvSpPr>
            <a:spLocks noGrp="1"/>
          </p:cNvSpPr>
          <p:nvPr/>
        </p:nvSpPr>
        <p:spPr>
          <a:xfrm>
            <a:off x="971550" y="5017736"/>
            <a:ext cx="535100" cy="79973"/>
          </a:xfrm>
          <a:prstGeom prst="rect">
            <a:avLst/>
          </a:prstGeom>
          <a:solidFill>
            <a:srgbClr val="C8CDD3"/>
          </a:solidFill>
          <a:ln w="0">
            <a:solidFill>
              <a:srgbClr val="C8CDD3"/>
            </a:solidFill>
            <a:prstDash val="solid"/>
          </a:ln>
        </p:spPr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AF5BCFF6-AEED-4650-06B7-C0E93856B1AB}"/>
              </a:ext>
            </a:extLst>
          </p:cNvPr>
          <p:cNvSpPr>
            <a:spLocks noGrp="1"/>
          </p:cNvSpPr>
          <p:nvPr/>
        </p:nvSpPr>
        <p:spPr>
          <a:xfrm>
            <a:off x="1628774" y="4807600"/>
            <a:ext cx="1666453" cy="67247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111111"/>
                </a:solidFill>
              </a:defRPr>
            </a:pPr>
            <a:r>
              <a:rPr sz="1294">
                <a:solidFill>
                  <a:srgbClr val="111111"/>
                </a:solidFill>
              </a:rPr>
              <a:t>Kein Befund</a:t>
            </a: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1DF1B892-3710-C3E9-79BB-B726D60DA264}"/>
              </a:ext>
            </a:extLst>
          </p:cNvPr>
          <p:cNvSpPr>
            <a:spLocks noGrp="1"/>
          </p:cNvSpPr>
          <p:nvPr/>
        </p:nvSpPr>
        <p:spPr>
          <a:xfrm>
            <a:off x="3343275" y="4750892"/>
            <a:ext cx="5243976" cy="89663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50545B"/>
                </a:solidFill>
              </a:defRPr>
            </a:pPr>
            <a:r>
              <a:rPr sz="1069" b="0">
                <a:solidFill>
                  <a:srgbClr val="50545B"/>
                </a:solidFill>
              </a:rPr>
              <a:t>Regime anpassen: Dosis, Präparat oder kontinuierlich/zyklisch neu wählen.</a:t>
            </a: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FD238E59-214B-A779-E337-6419264506C0}"/>
              </a:ext>
            </a:extLst>
          </p:cNvPr>
          <p:cNvSpPr>
            <a:spLocks noGrp="1"/>
          </p:cNvSpPr>
          <p:nvPr/>
        </p:nvSpPr>
        <p:spPr>
          <a:xfrm>
            <a:off x="514350" y="5564838"/>
            <a:ext cx="8378130" cy="672474"/>
          </a:xfrm>
          <a:prstGeom prst="rect">
            <a:avLst/>
          </a:prstGeom>
          <a:solidFill>
            <a:srgbClr val="F1F3F5"/>
          </a:solidFill>
          <a:ln w="0">
            <a:noFill/>
            <a:prstDash val="solid"/>
          </a:ln>
        </p:spPr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EBF67F4E-249B-BC7E-AE5C-7CABF4566D01}"/>
              </a:ext>
            </a:extLst>
          </p:cNvPr>
          <p:cNvSpPr>
            <a:spLocks noGrp="1"/>
          </p:cNvSpPr>
          <p:nvPr/>
        </p:nvSpPr>
        <p:spPr>
          <a:xfrm>
            <a:off x="671512" y="5613510"/>
            <a:ext cx="8057071" cy="51235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111111"/>
                </a:solidFill>
              </a:defRPr>
            </a:pPr>
            <a:r>
              <a:rPr sz="1069">
                <a:solidFill>
                  <a:srgbClr val="111111"/>
                </a:solidFill>
              </a:rPr>
              <a:t>Merksatz: Blutungsmuster diagnostisch ernst nehmen – aber frühe Blutungen nicht reflexhaft übertherapieren.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326D65C6-8A02-4BFC-604E-156A3179657C}"/>
              </a:ext>
            </a:extLst>
          </p:cNvPr>
          <p:cNvSpPr txBox="1"/>
          <p:nvPr/>
        </p:nvSpPr>
        <p:spPr>
          <a:xfrm>
            <a:off x="7294942" y="6309320"/>
            <a:ext cx="18469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b="0" dirty="0"/>
              <a:t>Neal-Perry G, TMS Kongress 2025</a:t>
            </a:r>
          </a:p>
        </p:txBody>
      </p:sp>
    </p:spTree>
    <p:extLst>
      <p:ext uri="{BB962C8B-B14F-4D97-AF65-F5344CB8AC3E}">
        <p14:creationId xmlns:p14="http://schemas.microsoft.com/office/powerpoint/2010/main" val="3466165244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D8F17-5696-C16C-B26E-6714DD049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B0747F06-A7C8-A54F-DDAD-FB170A3B0B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24FA0ECB-589C-7838-641D-B02C5AFFA8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332656"/>
            <a:ext cx="504028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AUB «</a:t>
            </a:r>
            <a:r>
              <a:rPr lang="de-CH" altLang="de-DE" sz="3200" dirty="0" err="1">
                <a:solidFill>
                  <a:srgbClr val="006666"/>
                </a:solidFill>
                <a:latin typeface="Arial Black" panose="020B0604020202020204" pitchFamily="34" charset="0"/>
              </a:rPr>
              <a:t>Red</a:t>
            </a:r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 Flags» in der </a:t>
            </a:r>
            <a:r>
              <a:rPr lang="de-CH" altLang="de-DE" sz="3200" dirty="0" err="1">
                <a:solidFill>
                  <a:srgbClr val="006666"/>
                </a:solidFill>
                <a:latin typeface="Arial Black" panose="020B0604020202020204" pitchFamily="34" charset="0"/>
              </a:rPr>
              <a:t>Perimenopause</a:t>
            </a:r>
            <a:endParaRPr lang="de-CH" altLang="de-DE" sz="3200" dirty="0">
              <a:solidFill>
                <a:srgbClr val="006666"/>
              </a:solidFill>
              <a:latin typeface="Arial Black" panose="020B0604020202020204" pitchFamily="34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FA59917C-D49A-4669-5E83-1F1B8CA271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A95F1C95-2BDA-976D-757F-1078A60D559F}"/>
              </a:ext>
            </a:extLst>
          </p:cNvPr>
          <p:cNvSpPr txBox="1"/>
          <p:nvPr/>
        </p:nvSpPr>
        <p:spPr>
          <a:xfrm>
            <a:off x="323528" y="1700808"/>
            <a:ext cx="8064899" cy="4611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CH" sz="1800" b="0" dirty="0" err="1"/>
              <a:t>Blutungen, die</a:t>
            </a:r>
            <a:r>
              <a:rPr lang="de-CH" sz="1800" b="0" dirty="0"/>
              <a:t> 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1800" b="0" dirty="0"/>
              <a:t>stärker als normal (HMB), 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1800" b="0" dirty="0"/>
              <a:t>länger andauernd, 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1800" b="0" dirty="0"/>
              <a:t>nach </a:t>
            </a:r>
            <a:r>
              <a:rPr lang="de-CH" sz="1800" b="0" dirty="0" err="1"/>
              <a:t>dem Geschlechtsverkehr auftreten</a:t>
            </a:r>
            <a:r>
              <a:rPr lang="de-CH" sz="1800" b="0" dirty="0"/>
              <a:t>,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1800" b="0" dirty="0" err="1"/>
              <a:t>zwischen den Perioden auftreten</a:t>
            </a:r>
            <a:r>
              <a:rPr lang="de-CH" sz="1800" b="0" dirty="0"/>
              <a:t>. </a:t>
            </a:r>
          </a:p>
          <a:p>
            <a:pPr>
              <a:lnSpc>
                <a:spcPct val="150000"/>
              </a:lnSpc>
            </a:pPr>
            <a:endParaRPr lang="de-CH" sz="1800" b="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de-CH" sz="1800" b="0" u="sng" dirty="0">
                <a:solidFill>
                  <a:srgbClr val="FF0000"/>
                </a:solidFill>
              </a:rPr>
              <a:t>Aussitzen des Problems lohnt sich nicht</a:t>
            </a:r>
            <a:r>
              <a:rPr lang="de-CH" sz="1800" b="0" dirty="0">
                <a:solidFill>
                  <a:srgbClr val="FF0000"/>
                </a:solidFill>
              </a:rPr>
              <a:t>: Eine spontane Besserung </a:t>
            </a:r>
            <a:r>
              <a:rPr lang="de-CH" sz="1800" b="0" dirty="0"/>
              <a:t>ohne Wiederauftreten von </a:t>
            </a:r>
            <a:r>
              <a:rPr lang="de-CH" sz="1800" b="0" dirty="0">
                <a:solidFill>
                  <a:srgbClr val="FF0000"/>
                </a:solidFill>
              </a:rPr>
              <a:t>intermenstruellen oder </a:t>
            </a:r>
            <a:r>
              <a:rPr lang="de-CH" sz="1800" b="0" dirty="0" err="1">
                <a:solidFill>
                  <a:srgbClr val="FF0000"/>
                </a:solidFill>
              </a:rPr>
              <a:t>postkoitalen</a:t>
            </a:r>
            <a:r>
              <a:rPr lang="de-CH" sz="1800" b="0" dirty="0">
                <a:solidFill>
                  <a:srgbClr val="FF0000"/>
                </a:solidFill>
              </a:rPr>
              <a:t> Blutungen </a:t>
            </a:r>
            <a:r>
              <a:rPr lang="de-CH" sz="1800" b="0" dirty="0"/>
              <a:t>wurde bei</a:t>
            </a:r>
            <a:r>
              <a:rPr lang="de-CH" sz="1800" b="0" dirty="0">
                <a:solidFill>
                  <a:srgbClr val="FF0000"/>
                </a:solidFill>
              </a:rPr>
              <a:t> 57 % </a:t>
            </a:r>
            <a:r>
              <a:rPr lang="de-CH" sz="1800" b="0" dirty="0"/>
              <a:t>(95 % KI 52–63 %) berichtet, und die spontane Besserung von </a:t>
            </a:r>
            <a:r>
              <a:rPr lang="de-CH" sz="1800" b="0" dirty="0">
                <a:solidFill>
                  <a:srgbClr val="FF0000"/>
                </a:solidFill>
              </a:rPr>
              <a:t>HMB </a:t>
            </a:r>
            <a:r>
              <a:rPr lang="de-CH" sz="1800" b="0" dirty="0"/>
              <a:t>lag bei</a:t>
            </a:r>
            <a:r>
              <a:rPr lang="de-CH" sz="1800" b="0" dirty="0">
                <a:solidFill>
                  <a:srgbClr val="FF0000"/>
                </a:solidFill>
              </a:rPr>
              <a:t> 10 % </a:t>
            </a:r>
            <a:r>
              <a:rPr lang="de-CH" sz="1800" b="0" dirty="0"/>
              <a:t>(95 % KI 7,7–12,4 %) über einen Zeitraum von 24 Monaten. </a:t>
            </a:r>
          </a:p>
          <a:p>
            <a:pPr marL="257175" indent="-257175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de-CH" sz="1800" b="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131A03D-213F-D7C3-399D-2BFE278A165F}"/>
              </a:ext>
            </a:extLst>
          </p:cNvPr>
          <p:cNvSpPr txBox="1"/>
          <p:nvPr/>
        </p:nvSpPr>
        <p:spPr>
          <a:xfrm>
            <a:off x="179512" y="6165304"/>
            <a:ext cx="81548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de-CH" sz="800" b="0" dirty="0"/>
              <a:t>M. Shapley M et al., The </a:t>
            </a:r>
            <a:r>
              <a:rPr lang="de-CH" sz="800" b="0" dirty="0" err="1"/>
              <a:t>spontaneous</a:t>
            </a:r>
            <a:r>
              <a:rPr lang="de-CH" sz="800" b="0" dirty="0"/>
              <a:t> </a:t>
            </a:r>
            <a:r>
              <a:rPr lang="de-CH" sz="800" b="0" dirty="0" err="1"/>
              <a:t>resolution</a:t>
            </a:r>
            <a:r>
              <a:rPr lang="de-CH" sz="800" b="0" dirty="0"/>
              <a:t> </a:t>
            </a:r>
            <a:r>
              <a:rPr lang="de-CH" sz="800" b="0" dirty="0" err="1"/>
              <a:t>of</a:t>
            </a:r>
            <a:r>
              <a:rPr lang="de-CH" sz="800" b="0" dirty="0"/>
              <a:t> heavy menstrual </a:t>
            </a:r>
            <a:r>
              <a:rPr lang="de-CH" sz="800" b="0" dirty="0" err="1"/>
              <a:t>bleeding</a:t>
            </a:r>
            <a:r>
              <a:rPr lang="de-CH" sz="800" b="0" dirty="0"/>
              <a:t> in </a:t>
            </a:r>
            <a:r>
              <a:rPr lang="de-CH" sz="800" b="0" dirty="0" err="1"/>
              <a:t>the</a:t>
            </a:r>
            <a:r>
              <a:rPr lang="de-CH" sz="800" b="0" dirty="0"/>
              <a:t> </a:t>
            </a:r>
            <a:r>
              <a:rPr lang="de-CH" sz="800" b="0" dirty="0" err="1"/>
              <a:t>perimenopausal</a:t>
            </a:r>
            <a:r>
              <a:rPr lang="de-CH" sz="800" b="0" dirty="0"/>
              <a:t> </a:t>
            </a:r>
            <a:r>
              <a:rPr lang="de-CH" sz="800" b="0" dirty="0" err="1"/>
              <a:t>years</a:t>
            </a:r>
            <a:r>
              <a:rPr lang="de-CH" sz="800" b="0" dirty="0"/>
              <a:t>, BJOG 2012. </a:t>
            </a:r>
          </a:p>
          <a:p>
            <a:pPr>
              <a:buNone/>
            </a:pPr>
            <a:r>
              <a:rPr lang="de-CH" sz="800" b="0" dirty="0"/>
              <a:t>Shapley M et al., The </a:t>
            </a:r>
            <a:r>
              <a:rPr lang="de-CH" sz="800" b="0" dirty="0" err="1"/>
              <a:t>epidemiology</a:t>
            </a:r>
            <a:r>
              <a:rPr lang="de-CH" sz="800" b="0" dirty="0"/>
              <a:t> </a:t>
            </a:r>
            <a:r>
              <a:rPr lang="de-CH" sz="800" b="0" dirty="0" err="1"/>
              <a:t>of</a:t>
            </a:r>
            <a:r>
              <a:rPr lang="de-CH" sz="800" b="0" dirty="0"/>
              <a:t> </a:t>
            </a:r>
            <a:r>
              <a:rPr lang="de-CH" sz="800" b="0" dirty="0" err="1"/>
              <a:t>self-reported</a:t>
            </a:r>
            <a:r>
              <a:rPr lang="de-CH" sz="800" b="0" dirty="0"/>
              <a:t> intermenstrual and </a:t>
            </a:r>
            <a:r>
              <a:rPr lang="de-CH" sz="800" b="0" dirty="0" err="1"/>
              <a:t>postcoital</a:t>
            </a:r>
            <a:r>
              <a:rPr lang="de-CH" sz="800" b="0" dirty="0"/>
              <a:t> </a:t>
            </a:r>
            <a:r>
              <a:rPr lang="de-CH" sz="800" b="0" dirty="0" err="1"/>
              <a:t>bleeding</a:t>
            </a:r>
            <a:r>
              <a:rPr lang="de-CH" sz="800" b="0" dirty="0"/>
              <a:t> in </a:t>
            </a:r>
            <a:r>
              <a:rPr lang="de-CH" sz="800" b="0" dirty="0" err="1"/>
              <a:t>the</a:t>
            </a:r>
            <a:r>
              <a:rPr lang="de-CH" sz="800" b="0" dirty="0"/>
              <a:t> </a:t>
            </a:r>
            <a:r>
              <a:rPr lang="de-CH" sz="800" b="0" dirty="0" err="1"/>
              <a:t>perimenopausal</a:t>
            </a:r>
            <a:r>
              <a:rPr lang="de-CH" sz="800" b="0" dirty="0"/>
              <a:t>, BJOG 2013.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FE45874-A113-AD3B-E1A9-779B54A4E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1700808"/>
            <a:ext cx="4680520" cy="2304256"/>
          </a:xfrm>
          <a:prstGeom prst="rect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de-DE" altLang="de-DE" sz="18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8242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B02C8-F4CF-8689-5554-259C543F8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34C2D53B-5523-D4C5-209D-46A4760FFA5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FA172A5B-C21C-FDD5-B75D-C2E71E1096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19A3198-762D-A8DD-F088-C93808F9E0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3" name="Grafik 7">
            <a:extLst>
              <a:ext uri="{FF2B5EF4-FFF2-40B4-BE49-F238E27FC236}">
                <a16:creationId xmlns:a16="http://schemas.microsoft.com/office/drawing/2014/main" id="{6B3AD57F-EFE8-A2D0-970B-C1AE8EB72F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699792" y="1926865"/>
            <a:ext cx="6336704" cy="460456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feld 2">
            <a:extLst>
              <a:ext uri="{FF2B5EF4-FFF2-40B4-BE49-F238E27FC236}">
                <a16:creationId xmlns:a16="http://schemas.microsoft.com/office/drawing/2014/main" id="{17B7A35A-3645-9536-2378-BA9E2A090041}"/>
              </a:ext>
            </a:extLst>
          </p:cNvPr>
          <p:cNvSpPr txBox="1"/>
          <p:nvPr/>
        </p:nvSpPr>
        <p:spPr>
          <a:xfrm>
            <a:off x="179512" y="6309320"/>
            <a:ext cx="1961114" cy="19236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anchor="t" anchorCtr="0" compatLnSpc="1">
            <a:spAutoFit/>
          </a:bodyPr>
          <a:lstStyle/>
          <a:p>
            <a:pPr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800" dirty="0">
                <a:solidFill>
                  <a:srgbClr val="000000"/>
                </a:solidFill>
                <a:ea typeface="ＭＳ Ｐゴシック" pitchFamily="34"/>
              </a:rPr>
              <a:t>S3 Leitlinie Endometriumkarzinom 2026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67158AA-6A7C-9207-608E-6740EF09CB91}"/>
              </a:ext>
            </a:extLst>
          </p:cNvPr>
          <p:cNvSpPr txBox="1">
            <a:spLocks/>
          </p:cNvSpPr>
          <p:nvPr/>
        </p:nvSpPr>
        <p:spPr>
          <a:xfrm>
            <a:off x="8101" y="1556792"/>
            <a:ext cx="4923940" cy="864096"/>
          </a:xfrm>
          <a:prstGeom prst="rect">
            <a:avLst/>
          </a:prstGeom>
          <a:ln w="57150">
            <a:solidFill>
              <a:srgbClr val="FF0000"/>
            </a:solidFill>
          </a:ln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Arial" charset="0"/>
                <a:ea typeface="ＭＳ Ｐゴシック" pitchFamily="84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Arial" charset="0"/>
                <a:ea typeface="ＭＳ Ｐゴシック" pitchFamily="84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Arial" charset="0"/>
                <a:ea typeface="ＭＳ Ｐゴシック" pitchFamily="84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Arial" charset="0"/>
                <a:ea typeface="ＭＳ Ｐゴシック" pitchFamily="84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Arial" charset="0"/>
                <a:ea typeface="ＭＳ Ｐゴシック" pitchFamily="84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Arial" charset="0"/>
                <a:ea typeface="ＭＳ Ｐゴシック" pitchFamily="84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Arial" charset="0"/>
                <a:ea typeface="ＭＳ Ｐゴシック" pitchFamily="84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r>
              <a:rPr lang="de-CH" sz="2400" kern="0" dirty="0">
                <a:solidFill>
                  <a:schemeClr val="tx2">
                    <a:lumMod val="50000"/>
                  </a:schemeClr>
                </a:solidFill>
              </a:rPr>
              <a:t>Algorithmus AUB-Management </a:t>
            </a:r>
            <a:br>
              <a:rPr lang="de-CH" sz="2400" kern="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de-CH" sz="2400" kern="0" dirty="0">
                <a:solidFill>
                  <a:schemeClr val="tx2">
                    <a:lumMod val="50000"/>
                  </a:schemeClr>
                </a:solidFill>
              </a:rPr>
              <a:t>in der </a:t>
            </a:r>
            <a:r>
              <a:rPr lang="de-CH" sz="2400" u="sng" kern="0" dirty="0">
                <a:solidFill>
                  <a:schemeClr val="tx2">
                    <a:lumMod val="50000"/>
                  </a:schemeClr>
                </a:solidFill>
              </a:rPr>
              <a:t>Peri</a:t>
            </a:r>
            <a:r>
              <a:rPr lang="de-CH" sz="2400" kern="0" dirty="0">
                <a:solidFill>
                  <a:schemeClr val="tx2">
                    <a:lumMod val="50000"/>
                  </a:schemeClr>
                </a:solidFill>
              </a:rPr>
              <a:t>- und </a:t>
            </a:r>
            <a:r>
              <a:rPr lang="de-CH" sz="2400" u="sng" kern="0" dirty="0">
                <a:solidFill>
                  <a:schemeClr val="tx2">
                    <a:lumMod val="50000"/>
                  </a:schemeClr>
                </a:solidFill>
              </a:rPr>
              <a:t>Post</a:t>
            </a:r>
            <a:r>
              <a:rPr lang="de-CH" sz="2400" kern="0" dirty="0">
                <a:solidFill>
                  <a:schemeClr val="tx2">
                    <a:lumMod val="50000"/>
                  </a:schemeClr>
                </a:solidFill>
              </a:rPr>
              <a:t>menopause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14B7278-6AF0-4C5A-7D12-92FB02965CAA}"/>
              </a:ext>
            </a:extLst>
          </p:cNvPr>
          <p:cNvSpPr txBox="1"/>
          <p:nvPr/>
        </p:nvSpPr>
        <p:spPr>
          <a:xfrm>
            <a:off x="107504" y="2636912"/>
            <a:ext cx="2952328" cy="283949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600" b="0" dirty="0"/>
              <a:t>&gt; ggf. </a:t>
            </a:r>
            <a:r>
              <a:rPr lang="de-DE" sz="1600" b="0" dirty="0" err="1"/>
              <a:t>Gestagentest</a:t>
            </a:r>
            <a:r>
              <a:rPr lang="de-DE" sz="1600" b="0" dirty="0"/>
              <a:t> über 12–14 Tage mit </a:t>
            </a:r>
            <a:r>
              <a:rPr lang="de-DE" sz="1600" b="0" dirty="0" err="1"/>
              <a:t>zB</a:t>
            </a:r>
            <a:r>
              <a:rPr lang="de-DE" sz="1600" b="0" dirty="0"/>
              <a:t> NETA (</a:t>
            </a:r>
            <a:r>
              <a:rPr lang="de-DE" sz="1600" b="0" dirty="0" err="1"/>
              <a:t>Primolut</a:t>
            </a:r>
            <a:r>
              <a:rPr lang="de-DE" sz="1600" b="0" dirty="0"/>
              <a:t>®️ 5-10 mg/Tag), DNG (</a:t>
            </a:r>
            <a:r>
              <a:rPr lang="de-DE" sz="1600" b="0" dirty="0" err="1"/>
              <a:t>Visanne</a:t>
            </a:r>
            <a:r>
              <a:rPr lang="de-DE" sz="1600" b="0" dirty="0"/>
              <a:t>®️ 2–4 mg/Tag) oder DYD (</a:t>
            </a:r>
            <a:r>
              <a:rPr lang="de-DE" sz="1600" b="0" dirty="0" err="1"/>
              <a:t>Duphaston</a:t>
            </a:r>
            <a:r>
              <a:rPr lang="de-DE" sz="1600" b="0" dirty="0"/>
              <a:t>®️ 10–20 mg/Tag), dann 2. TVUS nach der Entzugsblutung. </a:t>
            </a:r>
            <a:br>
              <a:rPr lang="de-DE" sz="1600" b="0" dirty="0"/>
            </a:br>
            <a:r>
              <a:rPr lang="de-DE" sz="800" b="0" dirty="0" err="1"/>
              <a:t>Ruan </a:t>
            </a:r>
            <a:r>
              <a:rPr lang="de-DE" sz="800" b="0" dirty="0"/>
              <a:t>X &amp; </a:t>
            </a:r>
            <a:r>
              <a:rPr lang="de-DE" sz="800" b="0" dirty="0" err="1"/>
              <a:t>Mueck </a:t>
            </a:r>
            <a:r>
              <a:rPr lang="de-DE" sz="800" b="0" dirty="0"/>
              <a:t>AO, </a:t>
            </a:r>
            <a:r>
              <a:rPr lang="de-DE" sz="800" b="0" dirty="0" err="1"/>
              <a:t>Curr Med</a:t>
            </a:r>
            <a:r>
              <a:rPr lang="de-DE" sz="800" b="0" dirty="0"/>
              <a:t> 2024</a:t>
            </a:r>
          </a:p>
        </p:txBody>
      </p:sp>
    </p:spTree>
    <p:extLst>
      <p:ext uri="{BB962C8B-B14F-4D97-AF65-F5344CB8AC3E}">
        <p14:creationId xmlns:p14="http://schemas.microsoft.com/office/powerpoint/2010/main" val="1795071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A2C47-0790-09F6-DE5D-47133BE77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B79A277B-01F3-1A4F-1DD8-D5E93FBAC8E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752EFE66-0445-C737-08FF-8D1D014FF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2F44F6A4-25E2-549D-F5A5-990F78594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FC1F27F8-8360-9C78-8745-751EE76DB38F}"/>
              </a:ext>
            </a:extLst>
          </p:cNvPr>
          <p:cNvSpPr>
            <a:spLocks noGrp="1"/>
          </p:cNvSpPr>
          <p:nvPr/>
        </p:nvSpPr>
        <p:spPr>
          <a:xfrm>
            <a:off x="514350" y="1700808"/>
            <a:ext cx="8115300" cy="5286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11111"/>
                </a:solidFill>
              </a:defRPr>
            </a:pPr>
            <a:r>
              <a:rPr dirty="0" err="1">
                <a:solidFill>
                  <a:schemeClr val="tx2">
                    <a:lumMod val="50000"/>
                  </a:schemeClr>
                </a:solidFill>
              </a:rPr>
              <a:t>Nebenwirkungen</a:t>
            </a:r>
            <a:r>
              <a:rPr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50000"/>
                  </a:schemeClr>
                </a:solidFill>
              </a:rPr>
              <a:t>sind</a:t>
            </a:r>
            <a:r>
              <a:rPr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50000"/>
                  </a:schemeClr>
                </a:solidFill>
              </a:rPr>
              <a:t>häufig</a:t>
            </a:r>
            <a:r>
              <a:rPr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50000"/>
                  </a:schemeClr>
                </a:solidFill>
              </a:rPr>
              <a:t>steuerbar</a:t>
            </a:r>
            <a:r>
              <a:rPr dirty="0">
                <a:solidFill>
                  <a:schemeClr val="tx2">
                    <a:lumMod val="50000"/>
                  </a:schemeClr>
                </a:solidFill>
              </a:rPr>
              <a:t> – die Wahl </a:t>
            </a:r>
            <a:r>
              <a:rPr dirty="0" err="1">
                <a:solidFill>
                  <a:schemeClr val="tx2">
                    <a:lumMod val="50000"/>
                  </a:schemeClr>
                </a:solidFill>
              </a:rPr>
              <a:t>bleibt</a:t>
            </a:r>
            <a:r>
              <a:rPr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dirty="0" err="1">
                <a:solidFill>
                  <a:schemeClr val="tx2">
                    <a:lumMod val="50000"/>
                  </a:schemeClr>
                </a:solidFill>
              </a:rPr>
              <a:t>individuell</a:t>
            </a:r>
            <a:endParaRPr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6" name="Grafik 35">
            <a:extLst>
              <a:ext uri="{FF2B5EF4-FFF2-40B4-BE49-F238E27FC236}">
                <a16:creationId xmlns:a16="http://schemas.microsoft.com/office/drawing/2014/main" id="{1D2EBA3B-2671-8372-E875-1FD607CE62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10" y="2564904"/>
            <a:ext cx="9006980" cy="2958603"/>
          </a:xfrm>
          <a:prstGeom prst="rect">
            <a:avLst/>
          </a:prstGeom>
        </p:spPr>
      </p:pic>
      <p:sp>
        <p:nvSpPr>
          <p:cNvPr id="37" name="Textfeld 36">
            <a:extLst>
              <a:ext uri="{FF2B5EF4-FFF2-40B4-BE49-F238E27FC236}">
                <a16:creationId xmlns:a16="http://schemas.microsoft.com/office/drawing/2014/main" id="{6A49D078-CAFE-7EE9-EC15-23574C5B56F6}"/>
              </a:ext>
            </a:extLst>
          </p:cNvPr>
          <p:cNvSpPr txBox="1"/>
          <p:nvPr/>
        </p:nvSpPr>
        <p:spPr>
          <a:xfrm>
            <a:off x="7294942" y="6309320"/>
            <a:ext cx="184698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b="0" dirty="0"/>
              <a:t>Neal-Perry G, TMS Kongress 2025</a:t>
            </a:r>
          </a:p>
        </p:txBody>
      </p:sp>
    </p:spTree>
    <p:extLst>
      <p:ext uri="{BB962C8B-B14F-4D97-AF65-F5344CB8AC3E}">
        <p14:creationId xmlns:p14="http://schemas.microsoft.com/office/powerpoint/2010/main" val="3993930093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Gerade Verbindung 3">
            <a:extLst>
              <a:ext uri="{FF2B5EF4-FFF2-40B4-BE49-F238E27FC236}">
                <a16:creationId xmlns:a16="http://schemas.microsoft.com/office/drawing/2014/main" id="{7DACB589-9164-4382-A4B6-AAC68BFD5769}"/>
              </a:ext>
            </a:extLst>
          </p:cNvPr>
          <p:cNvSpPr>
            <a:spLocks noGrp="1"/>
          </p:cNvSpPr>
          <p:nvPr/>
        </p:nvSpPr>
        <p:spPr>
          <a:xfrm>
            <a:off x="395288" y="1412875"/>
            <a:ext cx="8497887" cy="0"/>
          </a:xfrm>
          <a:prstGeom prst="line">
            <a:avLst/>
          </a:prstGeom>
          <a:noFill/>
          <a:ln w="28575">
            <a:solidFill>
              <a:srgbClr val="009999"/>
            </a:solidFill>
          </a:ln>
        </p:spPr>
      </p:sp>
      <p:sp>
        <p:nvSpPr>
          <p:cNvPr id="18435" name="Textfeld 9">
            <a:extLst>
              <a:ext uri="{FF2B5EF4-FFF2-40B4-BE49-F238E27FC236}">
                <a16:creationId xmlns:a16="http://schemas.microsoft.com/office/drawing/2014/main" id="{5A95B1D0-8594-C759-945F-289E5A217977}"/>
              </a:ext>
            </a:extLst>
          </p:cNvPr>
          <p:cNvSpPr>
            <a:spLocks noGrp="1"/>
          </p:cNvSpPr>
          <p:nvPr/>
        </p:nvSpPr>
        <p:spPr>
          <a:xfrm>
            <a:off x="755650" y="635000"/>
            <a:ext cx="4537075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None/>
              <a:defRPr sz="240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None/>
              <a:defRPr sz="240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None/>
              <a:defRPr sz="240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None/>
              <a:defRPr sz="240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None/>
              <a:defRPr sz="240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None/>
              <a:defRPr sz="240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None/>
              <a:defRPr sz="240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None/>
              <a:defRPr sz="240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None/>
              <a:defRPr sz="240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sz="3200">
                <a:solidFill>
                  <a:srgbClr val="006666"/>
                </a:solidFill>
                <a:latin typeface="Arial Black"/>
                <a:ea typeface="Arial Black"/>
                <a:cs typeface="Arial Black"/>
              </a:rPr>
              <a:t>Fazit für die Praxis</a:t>
            </a:r>
          </a:p>
        </p:txBody>
      </p:sp>
      <p:pic>
        <p:nvPicPr>
          <p:cNvPr id="18456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18437" name="Rechteck 18436">
            <a:extLst>
              <a:ext uri="{FF2B5EF4-FFF2-40B4-BE49-F238E27FC236}">
                <a16:creationId xmlns:a16="http://schemas.microsoft.com/office/drawing/2014/main" id="{83AA7A3C-0BDB-4F19-A076-D71057AB7606}"/>
              </a:ext>
            </a:extLst>
          </p:cNvPr>
          <p:cNvSpPr>
            <a:spLocks noGrp="1"/>
          </p:cNvSpPr>
          <p:nvPr/>
        </p:nvSpPr>
        <p:spPr>
          <a:xfrm>
            <a:off x="742950" y="1581150"/>
            <a:ext cx="4572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009999"/>
                </a:solidFill>
              </a:defRPr>
            </a:pPr>
            <a:r>
              <a:rPr sz="2100" b="1">
                <a:solidFill>
                  <a:srgbClr val="009999"/>
                </a:solidFill>
              </a:rPr>
              <a:t>1</a:t>
            </a:r>
          </a:p>
        </p:txBody>
      </p:sp>
      <p:sp>
        <p:nvSpPr>
          <p:cNvPr id="18438" name="Rechteck 18437">
            <a:extLst>
              <a:ext uri="{FF2B5EF4-FFF2-40B4-BE49-F238E27FC236}">
                <a16:creationId xmlns:a16="http://schemas.microsoft.com/office/drawing/2014/main" id="{BAFAE43B-AC8E-4772-AEC1-65069ECA8DBF}"/>
              </a:ext>
            </a:extLst>
          </p:cNvPr>
          <p:cNvSpPr>
            <a:spLocks noGrp="1"/>
          </p:cNvSpPr>
          <p:nvPr/>
        </p:nvSpPr>
        <p:spPr>
          <a:xfrm>
            <a:off x="1428750" y="1562100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006666"/>
                </a:solidFill>
              </a:defRPr>
            </a:pPr>
            <a:r>
              <a:rPr sz="1575" b="1">
                <a:solidFill>
                  <a:srgbClr val="006666"/>
                </a:solidFill>
              </a:rPr>
              <a:t>Endometrium schützen</a:t>
            </a:r>
          </a:p>
        </p:txBody>
      </p:sp>
      <p:sp>
        <p:nvSpPr>
          <p:cNvPr id="18439" name="Rechteck 18438">
            <a:extLst>
              <a:ext uri="{FF2B5EF4-FFF2-40B4-BE49-F238E27FC236}">
                <a16:creationId xmlns:a16="http://schemas.microsoft.com/office/drawing/2014/main" id="{D1E4101F-0310-47FB-9D28-BC3DA16EF5BA}"/>
              </a:ext>
            </a:extLst>
          </p:cNvPr>
          <p:cNvSpPr>
            <a:spLocks noGrp="1"/>
          </p:cNvSpPr>
          <p:nvPr/>
        </p:nvSpPr>
        <p:spPr>
          <a:xfrm>
            <a:off x="3943350" y="1504950"/>
            <a:ext cx="44577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5F666B"/>
                </a:solidFill>
              </a:defRPr>
            </a:pPr>
            <a:r>
              <a:rPr sz="1275" b="0">
                <a:solidFill>
                  <a:srgbClr val="5F666B"/>
                </a:solidFill>
              </a:rPr>
              <a:t>Gestagendosis an Östrogendosis und Therapieschema anpassen; bei Blutungsstörungen oder erhöhtem Endometriumrisiko eher höher dosieren.</a:t>
            </a:r>
          </a:p>
        </p:txBody>
      </p:sp>
      <p:sp>
        <p:nvSpPr>
          <p:cNvPr id="18440" name="Rechteck 18439">
            <a:extLst>
              <a:ext uri="{FF2B5EF4-FFF2-40B4-BE49-F238E27FC236}">
                <a16:creationId xmlns:a16="http://schemas.microsoft.com/office/drawing/2014/main" id="{BE39321B-C57B-4C8F-8BC5-1DB51FC8D9AB}"/>
              </a:ext>
            </a:extLst>
          </p:cNvPr>
          <p:cNvSpPr>
            <a:spLocks noGrp="1"/>
          </p:cNvSpPr>
          <p:nvPr/>
        </p:nvSpPr>
        <p:spPr>
          <a:xfrm>
            <a:off x="742950" y="2333625"/>
            <a:ext cx="7658100" cy="19050"/>
          </a:xfrm>
          <a:prstGeom prst="rect">
            <a:avLst/>
          </a:prstGeom>
          <a:solidFill>
            <a:srgbClr val="B9DDDD"/>
          </a:solidFill>
          <a:ln w="0">
            <a:solidFill>
              <a:srgbClr val="B9DDDD"/>
            </a:solidFill>
            <a:prstDash val="solid"/>
          </a:ln>
        </p:spPr>
      </p:sp>
      <p:sp>
        <p:nvSpPr>
          <p:cNvPr id="18441" name="Rechteck 18440">
            <a:extLst>
              <a:ext uri="{FF2B5EF4-FFF2-40B4-BE49-F238E27FC236}">
                <a16:creationId xmlns:a16="http://schemas.microsoft.com/office/drawing/2014/main" id="{66F8BF88-478F-488F-BDAA-5F927F0CD33B}"/>
              </a:ext>
            </a:extLst>
          </p:cNvPr>
          <p:cNvSpPr>
            <a:spLocks noGrp="1"/>
          </p:cNvSpPr>
          <p:nvPr/>
        </p:nvSpPr>
        <p:spPr>
          <a:xfrm>
            <a:off x="742950" y="2647950"/>
            <a:ext cx="4572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009999"/>
                </a:solidFill>
              </a:defRPr>
            </a:pPr>
            <a:r>
              <a:rPr sz="2100" b="1">
                <a:solidFill>
                  <a:srgbClr val="009999"/>
                </a:solidFill>
              </a:rPr>
              <a:t>2</a:t>
            </a:r>
          </a:p>
        </p:txBody>
      </p:sp>
      <p:sp>
        <p:nvSpPr>
          <p:cNvPr id="18442" name="Rechteck 18441">
            <a:extLst>
              <a:ext uri="{FF2B5EF4-FFF2-40B4-BE49-F238E27FC236}">
                <a16:creationId xmlns:a16="http://schemas.microsoft.com/office/drawing/2014/main" id="{D002EFF7-8BFC-46D9-A620-3940BFDD360A}"/>
              </a:ext>
            </a:extLst>
          </p:cNvPr>
          <p:cNvSpPr>
            <a:spLocks noGrp="1"/>
          </p:cNvSpPr>
          <p:nvPr/>
        </p:nvSpPr>
        <p:spPr>
          <a:xfrm>
            <a:off x="1428750" y="2628900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006666"/>
                </a:solidFill>
              </a:defRPr>
            </a:pPr>
            <a:r>
              <a:rPr sz="1575" b="1">
                <a:solidFill>
                  <a:srgbClr val="006666"/>
                </a:solidFill>
              </a:rPr>
              <a:t>Blutungen richtig einordnen</a:t>
            </a:r>
          </a:p>
        </p:txBody>
      </p:sp>
      <p:sp>
        <p:nvSpPr>
          <p:cNvPr id="18443" name="Rechteck 18442">
            <a:extLst>
              <a:ext uri="{FF2B5EF4-FFF2-40B4-BE49-F238E27FC236}">
                <a16:creationId xmlns:a16="http://schemas.microsoft.com/office/drawing/2014/main" id="{79230096-97C0-426D-B99C-976F2EBC541F}"/>
              </a:ext>
            </a:extLst>
          </p:cNvPr>
          <p:cNvSpPr>
            <a:spLocks noGrp="1"/>
          </p:cNvSpPr>
          <p:nvPr/>
        </p:nvSpPr>
        <p:spPr>
          <a:xfrm>
            <a:off x="3943350" y="2571750"/>
            <a:ext cx="44577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5F666B"/>
                </a:solidFill>
              </a:defRPr>
            </a:pPr>
            <a:r>
              <a:rPr sz="1275" b="0">
                <a:solidFill>
                  <a:srgbClr val="5F666B"/>
                </a:solidFill>
              </a:rPr>
              <a:t>Frühe, nicht starke Blutungen zunächst beobachten. Persistenz &gt; 6 Monate oder auffälliges Muster erfordert TVUS und risikoadaptierte Abklärung.</a:t>
            </a:r>
          </a:p>
        </p:txBody>
      </p:sp>
      <p:sp>
        <p:nvSpPr>
          <p:cNvPr id="18444" name="Rechteck 18443">
            <a:extLst>
              <a:ext uri="{FF2B5EF4-FFF2-40B4-BE49-F238E27FC236}">
                <a16:creationId xmlns:a16="http://schemas.microsoft.com/office/drawing/2014/main" id="{EDAE022F-EE7A-4FE0-A6E9-B07FAFE352F0}"/>
              </a:ext>
            </a:extLst>
          </p:cNvPr>
          <p:cNvSpPr>
            <a:spLocks noGrp="1"/>
          </p:cNvSpPr>
          <p:nvPr/>
        </p:nvSpPr>
        <p:spPr>
          <a:xfrm>
            <a:off x="742950" y="3400425"/>
            <a:ext cx="7658100" cy="19050"/>
          </a:xfrm>
          <a:prstGeom prst="rect">
            <a:avLst/>
          </a:prstGeom>
          <a:solidFill>
            <a:srgbClr val="B9DDDD"/>
          </a:solidFill>
          <a:ln w="0">
            <a:solidFill>
              <a:srgbClr val="B9DDDD"/>
            </a:solidFill>
            <a:prstDash val="solid"/>
          </a:ln>
        </p:spPr>
      </p:sp>
      <p:sp>
        <p:nvSpPr>
          <p:cNvPr id="18445" name="Rechteck 18444">
            <a:extLst>
              <a:ext uri="{FF2B5EF4-FFF2-40B4-BE49-F238E27FC236}">
                <a16:creationId xmlns:a16="http://schemas.microsoft.com/office/drawing/2014/main" id="{4388242B-8841-48C2-BEE4-8C03038A194A}"/>
              </a:ext>
            </a:extLst>
          </p:cNvPr>
          <p:cNvSpPr>
            <a:spLocks noGrp="1"/>
          </p:cNvSpPr>
          <p:nvPr/>
        </p:nvSpPr>
        <p:spPr>
          <a:xfrm>
            <a:off x="742950" y="3714750"/>
            <a:ext cx="4572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D53D21"/>
                </a:solidFill>
              </a:defRPr>
            </a:pPr>
            <a:r>
              <a:rPr sz="2100" b="1">
                <a:solidFill>
                  <a:srgbClr val="D53D21"/>
                </a:solidFill>
              </a:rPr>
              <a:t>3</a:t>
            </a:r>
          </a:p>
        </p:txBody>
      </p:sp>
      <p:sp>
        <p:nvSpPr>
          <p:cNvPr id="18446" name="Rechteck 18445">
            <a:extLst>
              <a:ext uri="{FF2B5EF4-FFF2-40B4-BE49-F238E27FC236}">
                <a16:creationId xmlns:a16="http://schemas.microsoft.com/office/drawing/2014/main" id="{331F988F-7DE2-4E6C-87A9-75CD2703DCE6}"/>
              </a:ext>
            </a:extLst>
          </p:cNvPr>
          <p:cNvSpPr>
            <a:spLocks noGrp="1"/>
          </p:cNvSpPr>
          <p:nvPr/>
        </p:nvSpPr>
        <p:spPr>
          <a:xfrm>
            <a:off x="1428750" y="3695700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D53D21"/>
                </a:solidFill>
              </a:defRPr>
            </a:pPr>
            <a:r>
              <a:rPr sz="1575" b="1">
                <a:solidFill>
                  <a:srgbClr val="D53D21"/>
                </a:solidFill>
              </a:rPr>
              <a:t>Red Flags sofort abklären</a:t>
            </a:r>
          </a:p>
        </p:txBody>
      </p:sp>
      <p:sp>
        <p:nvSpPr>
          <p:cNvPr id="18447" name="Rechteck 18446">
            <a:extLst>
              <a:ext uri="{FF2B5EF4-FFF2-40B4-BE49-F238E27FC236}">
                <a16:creationId xmlns:a16="http://schemas.microsoft.com/office/drawing/2014/main" id="{717D5E97-F7DF-45D2-93FF-5E0F2A846656}"/>
              </a:ext>
            </a:extLst>
          </p:cNvPr>
          <p:cNvSpPr>
            <a:spLocks noGrp="1"/>
          </p:cNvSpPr>
          <p:nvPr/>
        </p:nvSpPr>
        <p:spPr>
          <a:xfrm>
            <a:off x="3943350" y="3638550"/>
            <a:ext cx="44577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5F666B"/>
                </a:solidFill>
              </a:defRPr>
            </a:pPr>
            <a:r>
              <a:rPr sz="1275" b="0">
                <a:solidFill>
                  <a:srgbClr val="5F666B"/>
                </a:solidFill>
              </a:rPr>
              <a:t>Starke oder lang anhaltende sowie intermenstruelle oder postkoitale Blutungen nicht aussitzen – strukturelle Ursachen gezielt ausschließen.</a:t>
            </a:r>
          </a:p>
        </p:txBody>
      </p:sp>
      <p:sp>
        <p:nvSpPr>
          <p:cNvPr id="18448" name="Rechteck 18447">
            <a:extLst>
              <a:ext uri="{FF2B5EF4-FFF2-40B4-BE49-F238E27FC236}">
                <a16:creationId xmlns:a16="http://schemas.microsoft.com/office/drawing/2014/main" id="{081B7B1F-B4DC-40FB-9B3A-9563695F7FCB}"/>
              </a:ext>
            </a:extLst>
          </p:cNvPr>
          <p:cNvSpPr>
            <a:spLocks noGrp="1"/>
          </p:cNvSpPr>
          <p:nvPr/>
        </p:nvSpPr>
        <p:spPr>
          <a:xfrm>
            <a:off x="742950" y="4467225"/>
            <a:ext cx="7658100" cy="19050"/>
          </a:xfrm>
          <a:prstGeom prst="rect">
            <a:avLst/>
          </a:prstGeom>
          <a:solidFill>
            <a:srgbClr val="F5BC1D"/>
          </a:solidFill>
          <a:ln w="0">
            <a:solidFill>
              <a:srgbClr val="F5BC1D"/>
            </a:solidFill>
            <a:prstDash val="solid"/>
          </a:ln>
        </p:spPr>
      </p:sp>
      <p:sp>
        <p:nvSpPr>
          <p:cNvPr id="18449" name="Rechteck 18448">
            <a:extLst>
              <a:ext uri="{FF2B5EF4-FFF2-40B4-BE49-F238E27FC236}">
                <a16:creationId xmlns:a16="http://schemas.microsoft.com/office/drawing/2014/main" id="{8471E330-C8E7-4ED2-9BFC-FD224B38AB67}"/>
              </a:ext>
            </a:extLst>
          </p:cNvPr>
          <p:cNvSpPr>
            <a:spLocks noGrp="1"/>
          </p:cNvSpPr>
          <p:nvPr/>
        </p:nvSpPr>
        <p:spPr>
          <a:xfrm>
            <a:off x="742950" y="4781550"/>
            <a:ext cx="4572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009999"/>
                </a:solidFill>
              </a:defRPr>
            </a:pPr>
            <a:r>
              <a:rPr sz="2100" b="1">
                <a:solidFill>
                  <a:srgbClr val="009999"/>
                </a:solidFill>
              </a:rPr>
              <a:t>4</a:t>
            </a:r>
          </a:p>
        </p:txBody>
      </p:sp>
      <p:sp>
        <p:nvSpPr>
          <p:cNvPr id="18450" name="Rechteck 18449">
            <a:extLst>
              <a:ext uri="{FF2B5EF4-FFF2-40B4-BE49-F238E27FC236}">
                <a16:creationId xmlns:a16="http://schemas.microsoft.com/office/drawing/2014/main" id="{FD7938D3-04B5-48B3-BB81-76641C17B94D}"/>
              </a:ext>
            </a:extLst>
          </p:cNvPr>
          <p:cNvSpPr>
            <a:spLocks noGrp="1"/>
          </p:cNvSpPr>
          <p:nvPr/>
        </p:nvSpPr>
        <p:spPr>
          <a:xfrm>
            <a:off x="1428750" y="4762500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006666"/>
                </a:solidFill>
              </a:defRPr>
            </a:pPr>
            <a:r>
              <a:rPr sz="1575" b="1">
                <a:solidFill>
                  <a:srgbClr val="006666"/>
                </a:solidFill>
              </a:rPr>
              <a:t>Therapie individualisieren</a:t>
            </a:r>
          </a:p>
        </p:txBody>
      </p:sp>
      <p:sp>
        <p:nvSpPr>
          <p:cNvPr id="18451" name="Rechteck 18450">
            <a:extLst>
              <a:ext uri="{FF2B5EF4-FFF2-40B4-BE49-F238E27FC236}">
                <a16:creationId xmlns:a16="http://schemas.microsoft.com/office/drawing/2014/main" id="{F1D65E17-D090-49A1-B168-E8E68DC899F3}"/>
              </a:ext>
            </a:extLst>
          </p:cNvPr>
          <p:cNvSpPr>
            <a:spLocks noGrp="1"/>
          </p:cNvSpPr>
          <p:nvPr/>
        </p:nvSpPr>
        <p:spPr>
          <a:xfrm>
            <a:off x="3943350" y="4705350"/>
            <a:ext cx="44577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5F666B"/>
                </a:solidFill>
              </a:defRPr>
            </a:pPr>
            <a:r>
              <a:rPr sz="1275" b="0">
                <a:solidFill>
                  <a:srgbClr val="5F666B"/>
                </a:solidFill>
              </a:rPr>
              <a:t>Ohne strukturellen Befund Regime, Dosis, Gestagentyp oder Applikationsweg anpassen; Nebenwirkungen sind häufig steuerbar.</a:t>
            </a:r>
          </a:p>
        </p:txBody>
      </p:sp>
      <p:sp>
        <p:nvSpPr>
          <p:cNvPr id="18452" name="Rechteck 18451">
            <a:extLst>
              <a:ext uri="{FF2B5EF4-FFF2-40B4-BE49-F238E27FC236}">
                <a16:creationId xmlns:a16="http://schemas.microsoft.com/office/drawing/2014/main" id="{ABBD1379-EC71-4328-97AB-BD86EA196268}"/>
              </a:ext>
            </a:extLst>
          </p:cNvPr>
          <p:cNvSpPr>
            <a:spLocks noGrp="1"/>
          </p:cNvSpPr>
          <p:nvPr/>
        </p:nvSpPr>
        <p:spPr>
          <a:xfrm>
            <a:off x="742950" y="5810250"/>
            <a:ext cx="7658100" cy="419100"/>
          </a:xfrm>
          <a:prstGeom prst="rect">
            <a:avLst/>
          </a:prstGeom>
          <a:solidFill>
            <a:srgbClr val="EAF7F7"/>
          </a:solidFill>
          <a:ln w="9525">
            <a:solidFill>
              <a:srgbClr val="009999"/>
            </a:solidFill>
            <a:prstDash val="solid"/>
          </a:ln>
        </p:spPr>
      </p:sp>
      <p:sp>
        <p:nvSpPr>
          <p:cNvPr id="18453" name="Rechteck 18452">
            <a:extLst>
              <a:ext uri="{FF2B5EF4-FFF2-40B4-BE49-F238E27FC236}">
                <a16:creationId xmlns:a16="http://schemas.microsoft.com/office/drawing/2014/main" id="{E83B96CF-E35C-4999-A7D1-24401A131B96}"/>
              </a:ext>
            </a:extLst>
          </p:cNvPr>
          <p:cNvSpPr>
            <a:spLocks noGrp="1"/>
          </p:cNvSpPr>
          <p:nvPr/>
        </p:nvSpPr>
        <p:spPr>
          <a:xfrm>
            <a:off x="914400" y="5857875"/>
            <a:ext cx="73152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006666"/>
                </a:solidFill>
              </a:defRPr>
            </a:pPr>
            <a:r>
              <a:rPr sz="1425" b="1">
                <a:solidFill>
                  <a:srgbClr val="006666"/>
                </a:solidFill>
              </a:rPr>
              <a:t>Merksatz: Erst Ursache klären – dann das Hormonregime gezielt optimieren.</a:t>
            </a:r>
          </a:p>
        </p:txBody>
      </p:sp>
    </p:spTree>
    <p:extLst>
      <p:ext uri="{BB962C8B-B14F-4D97-AF65-F5344CB8AC3E}">
        <p14:creationId xmlns:p14="http://schemas.microsoft.com/office/powerpoint/2010/main" val="1370369691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CB7B7-11DB-6D6D-B18F-01A486E5D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Gerade Verbindung 3">
            <a:extLst>
              <a:ext uri="{FF2B5EF4-FFF2-40B4-BE49-F238E27FC236}">
                <a16:creationId xmlns:a16="http://schemas.microsoft.com/office/drawing/2014/main" id="{66A4A1AB-9683-481B-C6AE-20317DC2E9E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39" name="Textfeld 9">
            <a:extLst>
              <a:ext uri="{FF2B5EF4-FFF2-40B4-BE49-F238E27FC236}">
                <a16:creationId xmlns:a16="http://schemas.microsoft.com/office/drawing/2014/main" id="{AA6B2280-0535-DF5E-02D7-CDEBAE4A6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3816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3. Thema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9C68EFD-9F3C-0626-1A36-CDEC1A03F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B96CFE0A-A38B-C621-455B-C45F150EB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50" y="2459908"/>
            <a:ext cx="8690499" cy="3777404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38170CA9-67CF-9753-144C-429DF9C0F25B}"/>
              </a:ext>
            </a:extLst>
          </p:cNvPr>
          <p:cNvSpPr txBox="1"/>
          <p:nvPr/>
        </p:nvSpPr>
        <p:spPr>
          <a:xfrm>
            <a:off x="107504" y="1743199"/>
            <a:ext cx="88707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Kardiovaskuläre Erkrankungen</a:t>
            </a:r>
            <a:endParaRPr lang="de-DE" sz="2400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21220497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4DD41-2689-A3B8-749C-7BDD94704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F1D52E38-EC92-C7EF-CFE6-A3B0C85D095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5AC67BC6-737A-23EA-EA3F-33B8F4C60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>
                <a:solidFill>
                  <a:srgbClr val="006666"/>
                </a:solidFill>
                <a:latin typeface="Arial Black" panose="020B0604020202020204" pitchFamily="34" charset="0"/>
              </a:rPr>
              <a:t>Hintergrund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BEF8D5C-E6A5-8367-50F9-EAC8852B5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EA611E4A-3317-3834-D201-180F9442C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595" y="2420888"/>
            <a:ext cx="8629885" cy="2952328"/>
          </a:xfrm>
          <a:prstGeom prst="rect">
            <a:avLst/>
          </a:prstGeom>
        </p:spPr>
      </p:pic>
      <p:sp>
        <p:nvSpPr>
          <p:cNvPr id="26" name="Rechteck 25">
            <a:extLst>
              <a:ext uri="{FF2B5EF4-FFF2-40B4-BE49-F238E27FC236}">
                <a16:creationId xmlns:a16="http://schemas.microsoft.com/office/drawing/2014/main" id="{BC362BB9-9A0A-AE39-A2E7-4A1CBBB7416E}"/>
              </a:ext>
            </a:extLst>
          </p:cNvPr>
          <p:cNvSpPr>
            <a:spLocks noGrp="1"/>
          </p:cNvSpPr>
          <p:nvPr/>
        </p:nvSpPr>
        <p:spPr>
          <a:xfrm>
            <a:off x="514350" y="1617935"/>
            <a:ext cx="8115300" cy="44291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0233F"/>
                </a:solidFill>
              </a:defRPr>
            </a:pPr>
            <a:r>
              <a:rPr sz="2138" dirty="0">
                <a:solidFill>
                  <a:schemeClr val="tx2">
                    <a:lumMod val="50000"/>
                  </a:schemeClr>
                </a:solidFill>
              </a:rPr>
              <a:t>Hohe </a:t>
            </a:r>
            <a:r>
              <a:rPr sz="2138" dirty="0" err="1">
                <a:solidFill>
                  <a:schemeClr val="tx2">
                    <a:lumMod val="50000"/>
                  </a:schemeClr>
                </a:solidFill>
              </a:rPr>
              <a:t>Krankheitslast</a:t>
            </a:r>
            <a:r>
              <a:rPr lang="de-CH" sz="2138" dirty="0">
                <a:solidFill>
                  <a:schemeClr val="tx2">
                    <a:lumMod val="50000"/>
                  </a:schemeClr>
                </a:solidFill>
              </a:rPr>
              <a:t> weltweit</a:t>
            </a:r>
            <a:r>
              <a:rPr sz="2138" dirty="0">
                <a:solidFill>
                  <a:schemeClr val="tx2">
                    <a:lumMod val="50000"/>
                  </a:schemeClr>
                </a:solidFill>
              </a:rPr>
              <a:t> – </a:t>
            </a:r>
            <a:r>
              <a:rPr sz="2138" dirty="0" err="1">
                <a:solidFill>
                  <a:schemeClr val="tx2">
                    <a:lumMod val="50000"/>
                  </a:schemeClr>
                </a:solidFill>
              </a:rPr>
              <a:t>sinkendes</a:t>
            </a:r>
            <a:r>
              <a:rPr sz="2138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sz="2138" dirty="0" err="1">
                <a:solidFill>
                  <a:schemeClr val="tx2">
                    <a:lumMod val="50000"/>
                  </a:schemeClr>
                </a:solidFill>
              </a:rPr>
              <a:t>Risikobewusstsein</a:t>
            </a:r>
            <a:endParaRPr sz="2138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07734E1E-4613-1447-0E4A-A7725F39A0B4}"/>
              </a:ext>
            </a:extLst>
          </p:cNvPr>
          <p:cNvSpPr>
            <a:spLocks noGrp="1"/>
          </p:cNvSpPr>
          <p:nvPr/>
        </p:nvSpPr>
        <p:spPr>
          <a:xfrm>
            <a:off x="179512" y="6309320"/>
            <a:ext cx="7429500" cy="142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667085"/>
                </a:solidFill>
              </a:defRPr>
            </a:pPr>
            <a:r>
              <a:rPr sz="800" b="0" dirty="0"/>
              <a:t>Vogel et al., Lancet 2021; Cushman et al., Circulation 2020.</a:t>
            </a:r>
          </a:p>
        </p:txBody>
      </p:sp>
    </p:spTree>
    <p:extLst>
      <p:ext uri="{BB962C8B-B14F-4D97-AF65-F5344CB8AC3E}">
        <p14:creationId xmlns:p14="http://schemas.microsoft.com/office/powerpoint/2010/main" val="537842503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4E49E-DADE-A2CF-93F5-7409A25A7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30D3962E-5AD6-7BAB-D3A2-A3462422C95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8CF21F2A-18DE-CAB2-310B-D7F9A2420D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>
                <a:solidFill>
                  <a:srgbClr val="006666"/>
                </a:solidFill>
                <a:latin typeface="Arial Black" panose="020B0604020202020204" pitchFamily="34" charset="0"/>
              </a:rPr>
              <a:t>Hintergrund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E3988CE4-A1E3-C46B-BA32-7CF5BC1EB0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9826BF0F-477E-DAB1-0850-0E18CE5346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654"/>
          <a:stretch/>
        </p:blipFill>
        <p:spPr>
          <a:xfrm>
            <a:off x="5119009" y="2326381"/>
            <a:ext cx="3477986" cy="3550891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A28B1BD7-E45A-9620-4AD6-8C62C9E829FD}"/>
              </a:ext>
            </a:extLst>
          </p:cNvPr>
          <p:cNvSpPr txBox="1"/>
          <p:nvPr/>
        </p:nvSpPr>
        <p:spPr>
          <a:xfrm>
            <a:off x="179512" y="1700808"/>
            <a:ext cx="4752528" cy="4455835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de-CH" b="0" dirty="0">
                <a:solidFill>
                  <a:srgbClr val="000000"/>
                </a:solidFill>
              </a:rPr>
              <a:t>1) gesunde Ernährung</a:t>
            </a:r>
          </a:p>
          <a:p>
            <a:pPr algn="l">
              <a:lnSpc>
                <a:spcPct val="150000"/>
              </a:lnSpc>
            </a:pPr>
            <a:r>
              <a:rPr lang="de-CH" b="0" dirty="0">
                <a:solidFill>
                  <a:srgbClr val="000000"/>
                </a:solidFill>
              </a:rPr>
              <a:t>2) Bewegung</a:t>
            </a:r>
            <a:br>
              <a:rPr lang="de-CH" b="0" dirty="0">
                <a:solidFill>
                  <a:srgbClr val="000000"/>
                </a:solidFill>
              </a:rPr>
            </a:br>
            <a:r>
              <a:rPr lang="de-CH" b="0" dirty="0">
                <a:solidFill>
                  <a:srgbClr val="000000"/>
                </a:solidFill>
              </a:rPr>
              <a:t>3) Verzicht auf Nikotin</a:t>
            </a:r>
          </a:p>
          <a:p>
            <a:pPr algn="l">
              <a:lnSpc>
                <a:spcPct val="150000"/>
              </a:lnSpc>
            </a:pPr>
            <a:r>
              <a:rPr lang="de-CH" b="0" dirty="0">
                <a:solidFill>
                  <a:srgbClr val="000000"/>
                </a:solidFill>
              </a:rPr>
              <a:t>4) gesunder Schlaf</a:t>
            </a:r>
          </a:p>
          <a:p>
            <a:pPr algn="l">
              <a:lnSpc>
                <a:spcPct val="150000"/>
              </a:lnSpc>
            </a:pPr>
            <a:r>
              <a:rPr lang="de-CH" b="0" dirty="0">
                <a:solidFill>
                  <a:srgbClr val="000000"/>
                </a:solidFill>
              </a:rPr>
              <a:t>5) gesundes Gewicht</a:t>
            </a:r>
            <a:br>
              <a:rPr lang="de-CH" b="0" dirty="0">
                <a:solidFill>
                  <a:srgbClr val="000000"/>
                </a:solidFill>
              </a:rPr>
            </a:br>
            <a:r>
              <a:rPr lang="de-CH" b="0" dirty="0">
                <a:solidFill>
                  <a:srgbClr val="000000"/>
                </a:solidFill>
              </a:rPr>
              <a:t>6) gesunde Blutfettwerte</a:t>
            </a:r>
          </a:p>
          <a:p>
            <a:pPr algn="l">
              <a:lnSpc>
                <a:spcPct val="150000"/>
              </a:lnSpc>
            </a:pPr>
            <a:r>
              <a:rPr lang="de-CH" b="0" dirty="0">
                <a:solidFill>
                  <a:srgbClr val="000000"/>
                </a:solidFill>
              </a:rPr>
              <a:t>7) gesunde Blutzuckerwerte</a:t>
            </a:r>
          </a:p>
          <a:p>
            <a:pPr algn="l">
              <a:lnSpc>
                <a:spcPct val="150000"/>
              </a:lnSpc>
            </a:pPr>
            <a:r>
              <a:rPr lang="de-CH" b="0" dirty="0">
                <a:solidFill>
                  <a:srgbClr val="000000"/>
                </a:solidFill>
              </a:rPr>
              <a:t>8) gesunde Blutdruckwerte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A5B75A5-4C39-732C-AF89-F26ADD80B6C1}"/>
              </a:ext>
            </a:extLst>
          </p:cNvPr>
          <p:cNvSpPr txBox="1"/>
          <p:nvPr/>
        </p:nvSpPr>
        <p:spPr>
          <a:xfrm>
            <a:off x="53552" y="6186790"/>
            <a:ext cx="89829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de-CH" sz="800" b="0" dirty="0">
                <a:solidFill>
                  <a:srgbClr val="212121"/>
                </a:solidFill>
              </a:rPr>
              <a:t>Lloyd-Jones DM</a:t>
            </a:r>
            <a:r>
              <a:rPr lang="de-CH" sz="800" dirty="0">
                <a:solidFill>
                  <a:srgbClr val="212121"/>
                </a:solidFill>
              </a:rPr>
              <a:t> et al., </a:t>
            </a:r>
            <a:r>
              <a:rPr lang="de-CH" sz="800" b="0" dirty="0" err="1">
                <a:solidFill>
                  <a:srgbClr val="212121"/>
                </a:solidFill>
              </a:rPr>
              <a:t>Life's</a:t>
            </a:r>
            <a:r>
              <a:rPr lang="de-CH" sz="800" b="0" dirty="0">
                <a:solidFill>
                  <a:srgbClr val="212121"/>
                </a:solidFill>
              </a:rPr>
              <a:t> Essential 8: </a:t>
            </a:r>
            <a:r>
              <a:rPr lang="de-CH" sz="800" b="0" dirty="0" err="1">
                <a:solidFill>
                  <a:srgbClr val="212121"/>
                </a:solidFill>
              </a:rPr>
              <a:t>Updating</a:t>
            </a:r>
            <a:r>
              <a:rPr lang="de-CH" sz="800" b="0" dirty="0">
                <a:solidFill>
                  <a:srgbClr val="212121"/>
                </a:solidFill>
              </a:rPr>
              <a:t> and </a:t>
            </a:r>
            <a:r>
              <a:rPr lang="de-CH" sz="800" b="0" dirty="0" err="1">
                <a:solidFill>
                  <a:srgbClr val="212121"/>
                </a:solidFill>
              </a:rPr>
              <a:t>Enhancing</a:t>
            </a:r>
            <a:r>
              <a:rPr lang="de-CH" sz="800" b="0" dirty="0">
                <a:solidFill>
                  <a:srgbClr val="212121"/>
                </a:solidFill>
              </a:rPr>
              <a:t> </a:t>
            </a:r>
            <a:r>
              <a:rPr lang="de-CH" sz="800" b="0" dirty="0" err="1">
                <a:solidFill>
                  <a:srgbClr val="212121"/>
                </a:solidFill>
              </a:rPr>
              <a:t>the</a:t>
            </a:r>
            <a:r>
              <a:rPr lang="de-CH" sz="800" b="0" dirty="0">
                <a:solidFill>
                  <a:srgbClr val="212121"/>
                </a:solidFill>
              </a:rPr>
              <a:t> American Heart </a:t>
            </a:r>
            <a:r>
              <a:rPr lang="de-CH" sz="800" b="0" dirty="0" err="1">
                <a:solidFill>
                  <a:srgbClr val="212121"/>
                </a:solidFill>
              </a:rPr>
              <a:t>Association's</a:t>
            </a:r>
            <a:r>
              <a:rPr lang="de-CH" sz="800" b="0" dirty="0">
                <a:solidFill>
                  <a:srgbClr val="212121"/>
                </a:solidFill>
              </a:rPr>
              <a:t> </a:t>
            </a:r>
            <a:r>
              <a:rPr lang="de-CH" sz="800" b="0" dirty="0" err="1">
                <a:solidFill>
                  <a:srgbClr val="212121"/>
                </a:solidFill>
              </a:rPr>
              <a:t>Construct</a:t>
            </a:r>
            <a:r>
              <a:rPr lang="de-CH" sz="800" b="0" dirty="0">
                <a:solidFill>
                  <a:srgbClr val="212121"/>
                </a:solidFill>
              </a:rPr>
              <a:t> </a:t>
            </a:r>
            <a:r>
              <a:rPr lang="de-CH" sz="800" b="0" dirty="0" err="1">
                <a:solidFill>
                  <a:srgbClr val="212121"/>
                </a:solidFill>
              </a:rPr>
              <a:t>of</a:t>
            </a:r>
            <a:r>
              <a:rPr lang="de-CH" sz="800" b="0" dirty="0">
                <a:solidFill>
                  <a:srgbClr val="212121"/>
                </a:solidFill>
              </a:rPr>
              <a:t> </a:t>
            </a:r>
            <a:r>
              <a:rPr lang="de-CH" sz="800" b="0" dirty="0" err="1">
                <a:solidFill>
                  <a:srgbClr val="212121"/>
                </a:solidFill>
              </a:rPr>
              <a:t>Cardiovascular</a:t>
            </a:r>
            <a:r>
              <a:rPr lang="de-CH" sz="800" b="0" dirty="0">
                <a:solidFill>
                  <a:srgbClr val="212121"/>
                </a:solidFill>
              </a:rPr>
              <a:t> Health: A </a:t>
            </a:r>
            <a:r>
              <a:rPr lang="de-CH" sz="800" b="0" dirty="0" err="1">
                <a:solidFill>
                  <a:srgbClr val="212121"/>
                </a:solidFill>
              </a:rPr>
              <a:t>Presidential</a:t>
            </a:r>
            <a:r>
              <a:rPr lang="de-CH" sz="800" b="0" dirty="0">
                <a:solidFill>
                  <a:srgbClr val="212121"/>
                </a:solidFill>
              </a:rPr>
              <a:t> Advisory </a:t>
            </a:r>
            <a:r>
              <a:rPr lang="de-CH" sz="800" b="0" dirty="0" err="1">
                <a:solidFill>
                  <a:srgbClr val="212121"/>
                </a:solidFill>
              </a:rPr>
              <a:t>From</a:t>
            </a:r>
            <a:r>
              <a:rPr lang="de-CH" sz="800" b="0" dirty="0">
                <a:solidFill>
                  <a:srgbClr val="212121"/>
                </a:solidFill>
              </a:rPr>
              <a:t> </a:t>
            </a:r>
            <a:r>
              <a:rPr lang="de-CH" sz="800" b="0" dirty="0" err="1">
                <a:solidFill>
                  <a:srgbClr val="212121"/>
                </a:solidFill>
              </a:rPr>
              <a:t>the</a:t>
            </a:r>
            <a:r>
              <a:rPr lang="de-CH" sz="800" b="0" dirty="0">
                <a:solidFill>
                  <a:srgbClr val="212121"/>
                </a:solidFill>
              </a:rPr>
              <a:t> American Heart </a:t>
            </a:r>
            <a:r>
              <a:rPr lang="de-CH" sz="800" b="0" dirty="0" err="1">
                <a:solidFill>
                  <a:srgbClr val="212121"/>
                </a:solidFill>
              </a:rPr>
              <a:t>Association</a:t>
            </a:r>
            <a:r>
              <a:rPr lang="de-CH" sz="800" b="0" dirty="0">
                <a:solidFill>
                  <a:srgbClr val="212121"/>
                </a:solidFill>
              </a:rPr>
              <a:t>. </a:t>
            </a:r>
            <a:r>
              <a:rPr lang="de-CH" sz="800" b="0" dirty="0" err="1">
                <a:solidFill>
                  <a:srgbClr val="212121"/>
                </a:solidFill>
              </a:rPr>
              <a:t>Circulation</a:t>
            </a:r>
            <a:r>
              <a:rPr lang="de-CH" sz="800" b="0" dirty="0">
                <a:solidFill>
                  <a:srgbClr val="212121"/>
                </a:solidFill>
              </a:rPr>
              <a:t>. 2022</a:t>
            </a:r>
            <a:endParaRPr lang="de-DE" sz="800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6CAD3A15-9038-AD00-31A9-52EADB8B004B}"/>
              </a:ext>
            </a:extLst>
          </p:cNvPr>
          <p:cNvSpPr txBox="1">
            <a:spLocks/>
          </p:cNvSpPr>
          <p:nvPr/>
        </p:nvSpPr>
        <p:spPr>
          <a:xfrm>
            <a:off x="5428122" y="1772816"/>
            <a:ext cx="7431755" cy="326707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Arial" charset="0"/>
                <a:ea typeface="ＭＳ Ｐゴシック" pitchFamily="84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Arial" charset="0"/>
                <a:ea typeface="ＭＳ Ｐゴシック" pitchFamily="84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Arial" charset="0"/>
                <a:ea typeface="ＭＳ Ｐゴシック" pitchFamily="84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Arial" charset="0"/>
                <a:ea typeface="ＭＳ Ｐゴシック" pitchFamily="84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Arial" charset="0"/>
                <a:ea typeface="ＭＳ Ｐゴシック" pitchFamily="84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Arial" charset="0"/>
                <a:ea typeface="ＭＳ Ｐゴシック" pitchFamily="84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Arial" charset="0"/>
                <a:ea typeface="ＭＳ Ｐゴシック" pitchFamily="84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93D3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r>
              <a:rPr lang="de-CH" sz="2400" kern="0" dirty="0" err="1">
                <a:solidFill>
                  <a:schemeClr val="tx2">
                    <a:lumMod val="50000"/>
                  </a:schemeClr>
                </a:solidFill>
              </a:rPr>
              <a:t>Life’s</a:t>
            </a:r>
            <a:r>
              <a:rPr lang="de-CH" sz="2400" kern="0" dirty="0">
                <a:solidFill>
                  <a:schemeClr val="tx2">
                    <a:lumMod val="50000"/>
                  </a:schemeClr>
                </a:solidFill>
              </a:rPr>
              <a:t> Essential 8</a:t>
            </a:r>
          </a:p>
          <a:p>
            <a:endParaRPr lang="de-CH" sz="2400" kern="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941487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078D1-6C38-244D-E7FE-4ADBC4E28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0D73DDFB-E7E1-EA38-B0DC-0EE02FA4EF9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399B5773-8822-EC05-01B9-65F9B556AF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812A2DF4-F89B-A140-E1D5-AE0DACB6F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4BCBA836-94E9-44B7-6F78-A5827302D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272" y="1511725"/>
            <a:ext cx="8458200" cy="494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362128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96276-DC1B-64D9-F08E-307F51217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14" name="Gerade Verbindung 3">
            <a:extLst>
              <a:ext uri="{FF2B5EF4-FFF2-40B4-BE49-F238E27FC236}">
                <a16:creationId xmlns:a16="http://schemas.microsoft.com/office/drawing/2014/main" id="{64DAE174-3B2E-31B3-FCD1-531A43B1FC6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5" name="Textfeld 9">
            <a:extLst>
              <a:ext uri="{FF2B5EF4-FFF2-40B4-BE49-F238E27FC236}">
                <a16:creationId xmlns:a16="http://schemas.microsoft.com/office/drawing/2014/main" id="{D745D923-96E2-F15F-9B6B-ABB4B96D14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533400"/>
            <a:ext cx="48974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A04020102020204" pitchFamily="34" charset="0"/>
              </a:rPr>
              <a:t>Ergebnisse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349AF175-166B-053A-A273-EC3C6EC0D8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5B1622B4-B6D7-3AA3-9C29-57093A4484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426" y="1484784"/>
            <a:ext cx="8605148" cy="498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834820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8C40C-9220-3094-C22F-908CB19DA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F3C0FED1-C596-0E3E-A163-023E2E62B76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B2166D4E-9393-502C-82F2-A0BC63FAD2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641FC8BC-02FD-DA21-4264-9DCD3CB445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E05BAD1C-BE08-3FEF-F340-08ACE710FA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16" y="1506647"/>
            <a:ext cx="8820472" cy="487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587913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15282-0395-5F5A-F43A-0C89F89CB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434" name="Gerade Verbindung 3">
            <a:extLst>
              <a:ext uri="{FF2B5EF4-FFF2-40B4-BE49-F238E27FC236}">
                <a16:creationId xmlns:a16="http://schemas.microsoft.com/office/drawing/2014/main" id="{FF60A0F0-206B-0E71-1FB7-61DF83C7B8A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35" name="Textfeld 9">
            <a:extLst>
              <a:ext uri="{FF2B5EF4-FFF2-40B4-BE49-F238E27FC236}">
                <a16:creationId xmlns:a16="http://schemas.microsoft.com/office/drawing/2014/main" id="{BD6BD298-46B5-268E-B22A-F5D1AFB902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35000"/>
            <a:ext cx="4537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CH" altLang="de-DE" sz="3200">
                <a:solidFill>
                  <a:srgbClr val="006666"/>
                </a:solidFill>
                <a:latin typeface="Arial Black" panose="020B0604020202020204" pitchFamily="34" charset="0"/>
              </a:rPr>
              <a:t>Fazit für die Praxis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51C6F4F-E998-C39F-5E05-C08E232E4B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8F10F50E-5380-1383-6373-A0672776F80B}"/>
              </a:ext>
            </a:extLst>
          </p:cNvPr>
          <p:cNvSpPr txBox="1"/>
          <p:nvPr/>
        </p:nvSpPr>
        <p:spPr>
          <a:xfrm>
            <a:off x="72008" y="1484784"/>
            <a:ext cx="9036496" cy="5026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de-CH" sz="1800" b="0" dirty="0"/>
              <a:t>Die Lebensmitte und </a:t>
            </a:r>
            <a:r>
              <a:rPr lang="de-CH" sz="1800" dirty="0" err="1">
                <a:solidFill>
                  <a:srgbClr val="FF0000"/>
                </a:solidFill>
              </a:rPr>
              <a:t>menopausale</a:t>
            </a:r>
            <a:r>
              <a:rPr lang="de-CH" sz="1800" dirty="0">
                <a:solidFill>
                  <a:srgbClr val="FF0000"/>
                </a:solidFill>
              </a:rPr>
              <a:t> Transition </a:t>
            </a:r>
            <a:r>
              <a:rPr lang="de-CH" sz="1800" b="0" dirty="0"/>
              <a:t>konsequent als </a:t>
            </a:r>
            <a:r>
              <a:rPr lang="de-CH" sz="1800" dirty="0">
                <a:solidFill>
                  <a:srgbClr val="FF0000"/>
                </a:solidFill>
              </a:rPr>
              <a:t>kardiovaskuläres Präventionsfenster</a:t>
            </a:r>
            <a:r>
              <a:rPr lang="de-CH" sz="1800" b="0" dirty="0"/>
              <a:t> nutzen.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de-CH" sz="1800" b="0" dirty="0"/>
              <a:t>Bei jeder Frau die </a:t>
            </a:r>
            <a:r>
              <a:rPr lang="de-CH" sz="1800" dirty="0" err="1">
                <a:solidFill>
                  <a:srgbClr val="FF0000"/>
                </a:solidFill>
              </a:rPr>
              <a:t>Life’s</a:t>
            </a:r>
            <a:r>
              <a:rPr lang="de-CH" sz="1800" dirty="0">
                <a:solidFill>
                  <a:srgbClr val="FF0000"/>
                </a:solidFill>
              </a:rPr>
              <a:t> Essential 8 erfassen </a:t>
            </a:r>
            <a:r>
              <a:rPr lang="de-CH" sz="1800" b="0" dirty="0"/>
              <a:t>– besonders Blutdruck, Blutzucker, Nikotinexposition und Schlaf.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de-CH" sz="1800" b="0" dirty="0"/>
              <a:t>Die Risikobeurteilung um </a:t>
            </a:r>
            <a:r>
              <a:rPr lang="de-CH" sz="1800" dirty="0">
                <a:solidFill>
                  <a:srgbClr val="FF0000"/>
                </a:solidFill>
              </a:rPr>
              <a:t>frauenspezifische Faktoren </a:t>
            </a:r>
            <a:r>
              <a:rPr lang="de-CH" sz="1800" b="0" dirty="0"/>
              <a:t>erweitern: Schwangerschaftskomplikationen, PCOS/PMOS, frühe Menopause sowie Autoimmunerkrankungen, Migräne und Depression.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de-CH" sz="1800" dirty="0">
                <a:solidFill>
                  <a:srgbClr val="FF0000"/>
                </a:solidFill>
              </a:rPr>
              <a:t>Vasomotorische Symptome, Schlaf- und Stimmungsstörungen </a:t>
            </a:r>
            <a:r>
              <a:rPr lang="de-CH" sz="1800" b="0" dirty="0"/>
              <a:t>können Hinweise auf ein ungünstiges kardiometabolisches Profil sein.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de-CH" sz="1800" b="0" dirty="0"/>
              <a:t>Vor einer systemischen MHT das </a:t>
            </a:r>
            <a:r>
              <a:rPr lang="de-CH" sz="1800" dirty="0">
                <a:solidFill>
                  <a:srgbClr val="FF0000"/>
                </a:solidFill>
              </a:rPr>
              <a:t>individuelle CVD-Risiko strukturiert beurteilen </a:t>
            </a:r>
            <a:r>
              <a:rPr lang="de-CH" sz="1800" b="0" dirty="0">
                <a:solidFill>
                  <a:srgbClr val="FF0000"/>
                </a:solidFill>
              </a:rPr>
              <a:t>(</a:t>
            </a:r>
            <a:r>
              <a:rPr lang="de-CH" sz="1800" b="0" dirty="0" err="1">
                <a:solidFill>
                  <a:srgbClr val="FF0000"/>
                </a:solidFill>
              </a:rPr>
              <a:t>zB</a:t>
            </a:r>
            <a:r>
              <a:rPr lang="de-CH" sz="1800" b="0" dirty="0">
                <a:solidFill>
                  <a:srgbClr val="FF0000"/>
                </a:solidFill>
              </a:rPr>
              <a:t> ASCVD oder SCORE2)</a:t>
            </a:r>
            <a:r>
              <a:rPr lang="de-CH" sz="1800" b="0" dirty="0"/>
              <a:t>; bei erhöhtem oder unklarem Risiko interdisziplinär entscheiden.</a:t>
            </a:r>
          </a:p>
        </p:txBody>
      </p:sp>
    </p:spTree>
    <p:extLst>
      <p:ext uri="{BB962C8B-B14F-4D97-AF65-F5344CB8AC3E}">
        <p14:creationId xmlns:p14="http://schemas.microsoft.com/office/powerpoint/2010/main" val="38684737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88EAF-DE50-D739-53CF-569B15593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Gerade Verbindung 3">
            <a:extLst>
              <a:ext uri="{FF2B5EF4-FFF2-40B4-BE49-F238E27FC236}">
                <a16:creationId xmlns:a16="http://schemas.microsoft.com/office/drawing/2014/main" id="{05DE97C7-D168-E2B3-B0BE-8D1B4826C30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39" name="Textfeld 9">
            <a:extLst>
              <a:ext uri="{FF2B5EF4-FFF2-40B4-BE49-F238E27FC236}">
                <a16:creationId xmlns:a16="http://schemas.microsoft.com/office/drawing/2014/main" id="{304228E6-38C9-BE41-7181-80132C5A82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3816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4. Thema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E452DF7-A117-13E9-2DC4-1E3FE4DB50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C049AB4A-3B7E-F936-BC5B-D62F0FA47C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2348880"/>
            <a:ext cx="8814817" cy="3863583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44C8D5EE-7AE1-944C-688F-03EEC6BA3012}"/>
              </a:ext>
            </a:extLst>
          </p:cNvPr>
          <p:cNvSpPr txBox="1"/>
          <p:nvPr/>
        </p:nvSpPr>
        <p:spPr>
          <a:xfrm>
            <a:off x="107504" y="1743199"/>
            <a:ext cx="88707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24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Darm 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– Hirn – Achse und psychische Gesundheit</a:t>
            </a:r>
            <a:endParaRPr lang="de-DE" sz="2400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65751924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DA33D-5FA3-6228-C93C-465DEF535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5E7FBFBA-7C6A-40C1-8C5D-DA9868843A0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5235BBCB-1C59-1A19-65E3-95E92B51D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>
                <a:solidFill>
                  <a:srgbClr val="006666"/>
                </a:solidFill>
                <a:latin typeface="Arial Black" panose="020B0604020202020204" pitchFamily="34" charset="0"/>
              </a:rPr>
              <a:t>Hintergrund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1FB5049E-AE07-EF16-777F-689398E628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5C0C95FA-F9BF-F3FE-14E0-FA1106B85C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484784"/>
            <a:ext cx="8862649" cy="5001374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6F82723-A2AA-7AFB-A747-ACDEFCFCAAB0}"/>
              </a:ext>
            </a:extLst>
          </p:cNvPr>
          <p:cNvSpPr txBox="1"/>
          <p:nvPr/>
        </p:nvSpPr>
        <p:spPr>
          <a:xfrm>
            <a:off x="107504" y="6519446"/>
            <a:ext cx="84249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Marco ML</a:t>
            </a:r>
            <a:r>
              <a:rPr lang="de-CH" sz="800" b="0" dirty="0"/>
              <a:t> et a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l.,  The International Scientific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Association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for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Probiotics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Prebiotics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(ISAPP)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consensus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statement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on the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definition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scope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of gut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health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Nat Rev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Gastroenterol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Hepatol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2026</a:t>
            </a:r>
            <a:endParaRPr lang="de-DE" sz="800" dirty="0"/>
          </a:p>
        </p:txBody>
      </p:sp>
    </p:spTree>
    <p:extLst>
      <p:ext uri="{BB962C8B-B14F-4D97-AF65-F5344CB8AC3E}">
        <p14:creationId xmlns:p14="http://schemas.microsoft.com/office/powerpoint/2010/main" val="4288477512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C994D-73A9-3C84-FA93-0AED9F4C1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3345E1D8-ABF5-6EA9-3EA1-31D14A0538A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5946FBB6-C786-FE1A-E919-225F465E2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>
                <a:solidFill>
                  <a:srgbClr val="006666"/>
                </a:solidFill>
                <a:latin typeface="Arial Black" panose="020B0604020202020204" pitchFamily="34" charset="0"/>
              </a:rPr>
              <a:t>Hintergrund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EF2254F-F021-B2DA-F029-281E95284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887FBFF-EA39-80B8-17AA-02CAC305B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72" y="1457272"/>
            <a:ext cx="8618908" cy="4852048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C45D1ACC-EDBD-898A-6D01-8390EA258E54}"/>
              </a:ext>
            </a:extLst>
          </p:cNvPr>
          <p:cNvSpPr txBox="1"/>
          <p:nvPr/>
        </p:nvSpPr>
        <p:spPr>
          <a:xfrm>
            <a:off x="0" y="6309320"/>
            <a:ext cx="914378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Shen H</a:t>
            </a:r>
            <a:r>
              <a:rPr lang="de-CH" sz="800" b="0" dirty="0"/>
              <a:t> et al., 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Brain-gut-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microbiota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axis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a review on the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bidirectional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regulatory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mechanisms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between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gut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microbiota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brain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their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disease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interactions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Front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Microbiol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2026</a:t>
            </a:r>
            <a:endParaRPr lang="de-DE" sz="800" dirty="0"/>
          </a:p>
        </p:txBody>
      </p:sp>
    </p:spTree>
    <p:extLst>
      <p:ext uri="{BB962C8B-B14F-4D97-AF65-F5344CB8AC3E}">
        <p14:creationId xmlns:p14="http://schemas.microsoft.com/office/powerpoint/2010/main" val="2700111132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15A9F-E555-8426-880E-410E512C8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84091177-3DE3-BEF8-8316-289BBC0E332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A3CD8DF4-E639-C519-8640-FE6A0A553A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AC0B123E-A08A-5C9F-E577-2B4677296B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B3377825-7DA4-4275-DA61-69C6A6816E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138" y="1556792"/>
            <a:ext cx="8773724" cy="491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941892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F45AD-C73B-06B2-D5EC-83B28E188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73352018-F9CD-FB75-CE91-7BDB3462EC1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5CECF029-2DBE-44D5-2314-488DAC10B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00AB106A-66CF-60E1-9BD1-B3BD79F9CE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37B8B9E0-81B5-6365-A9FB-A694D3752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461678"/>
            <a:ext cx="8760963" cy="4959236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8B57F28C-048E-10B0-BE60-46AB0F96D4E8}"/>
              </a:ext>
            </a:extLst>
          </p:cNvPr>
          <p:cNvSpPr txBox="1"/>
          <p:nvPr/>
        </p:nvSpPr>
        <p:spPr>
          <a:xfrm>
            <a:off x="107504" y="6597352"/>
            <a:ext cx="734481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Palacios S</a:t>
            </a:r>
            <a:r>
              <a:rPr lang="de-CH" sz="800" b="0" dirty="0"/>
              <a:t> et al., 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Estradiol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loss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the "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estrobolome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," and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midlife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symptoms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what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the gut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microbiome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adds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to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menopause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care. Menopause. 2026</a:t>
            </a:r>
            <a:endParaRPr lang="de-DE" sz="800" dirty="0"/>
          </a:p>
        </p:txBody>
      </p:sp>
    </p:spTree>
    <p:extLst>
      <p:ext uri="{BB962C8B-B14F-4D97-AF65-F5344CB8AC3E}">
        <p14:creationId xmlns:p14="http://schemas.microsoft.com/office/powerpoint/2010/main" val="1046549083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1340D-916A-1427-3C1F-3B2C85189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BF05DDAC-F63C-9532-8CA2-46E68D188F7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76BEE069-0520-BCEC-314C-1BDF5B57E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76D468C2-491C-0A79-6CFE-C13CEFC931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39D1BC4F-8F8E-05DB-930F-36A77AFAB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365" y="1484784"/>
            <a:ext cx="8381107" cy="4699261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BD80E7F-CCDE-BA29-0088-F12C31E171BE}"/>
              </a:ext>
            </a:extLst>
          </p:cNvPr>
          <p:cNvSpPr txBox="1"/>
          <p:nvPr/>
        </p:nvSpPr>
        <p:spPr>
          <a:xfrm>
            <a:off x="1907704" y="6309320"/>
            <a:ext cx="788436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Saravinovska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K</a:t>
            </a:r>
            <a:r>
              <a:rPr lang="de-CH" sz="800" b="0" dirty="0"/>
              <a:t> et al., 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impact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of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estrogen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status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on the gut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microbiome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a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systematic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review and meta-analysis. Front </a:t>
            </a:r>
            <a:r>
              <a:rPr lang="de-CH" sz="80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Endocrinol</a:t>
            </a:r>
            <a:r>
              <a:rPr lang="de-CH" sz="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(Lausanne). 2026</a:t>
            </a:r>
            <a:endParaRPr lang="de-DE" sz="800" dirty="0"/>
          </a:p>
        </p:txBody>
      </p:sp>
    </p:spTree>
    <p:extLst>
      <p:ext uri="{BB962C8B-B14F-4D97-AF65-F5344CB8AC3E}">
        <p14:creationId xmlns:p14="http://schemas.microsoft.com/office/powerpoint/2010/main" val="3023579915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C6662-E4D2-4688-0F6A-08073F0C3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434" name="Gerade Verbindung 3">
            <a:extLst>
              <a:ext uri="{FF2B5EF4-FFF2-40B4-BE49-F238E27FC236}">
                <a16:creationId xmlns:a16="http://schemas.microsoft.com/office/drawing/2014/main" id="{95071AE1-179F-86B5-1EE7-93E5CCC75A2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35" name="Textfeld 9">
            <a:extLst>
              <a:ext uri="{FF2B5EF4-FFF2-40B4-BE49-F238E27FC236}">
                <a16:creationId xmlns:a16="http://schemas.microsoft.com/office/drawing/2014/main" id="{22C1E559-AE67-2C5E-180B-473515DF2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35000"/>
            <a:ext cx="4537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CH" altLang="de-DE" sz="3200">
                <a:solidFill>
                  <a:srgbClr val="006666"/>
                </a:solidFill>
                <a:latin typeface="Arial Black" panose="020B0604020202020204" pitchFamily="34" charset="0"/>
              </a:rPr>
              <a:t>Fazit für die Praxis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D543BE0-CBE4-C1B2-D54D-E513ED44DE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2D1A622-AFB8-5A44-78CD-EDA4B7C39E77}"/>
              </a:ext>
            </a:extLst>
          </p:cNvPr>
          <p:cNvSpPr txBox="1"/>
          <p:nvPr/>
        </p:nvSpPr>
        <p:spPr>
          <a:xfrm>
            <a:off x="36937" y="1412776"/>
            <a:ext cx="9071567" cy="5217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1600" b="0" dirty="0"/>
              <a:t>Ein </a:t>
            </a:r>
            <a:r>
              <a:rPr lang="de-CH" sz="1600" dirty="0">
                <a:solidFill>
                  <a:srgbClr val="FF0000"/>
                </a:solidFill>
              </a:rPr>
              <a:t>gesundheitsassoziiertes Mikrobiom </a:t>
            </a:r>
            <a:r>
              <a:rPr lang="de-CH" sz="1600" b="0" dirty="0"/>
              <a:t>ist durch Diversität, Stabilität, Barrierefunktion und metabolische Leistungen gekennzeichnet – nicht durch eine feste Zusammensetzung.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1600" b="0" dirty="0"/>
              <a:t>Für Depression, </a:t>
            </a:r>
            <a:r>
              <a:rPr lang="de-CH" sz="1600" b="0" dirty="0" err="1"/>
              <a:t>menopausale</a:t>
            </a:r>
            <a:r>
              <a:rPr lang="de-CH" sz="1600" b="0" dirty="0"/>
              <a:t> Beschwerden oder die Vorhersage des Antidepressiva-Ansprechens existiert derzeit </a:t>
            </a:r>
            <a:r>
              <a:rPr lang="de-CH" sz="1600" dirty="0">
                <a:solidFill>
                  <a:srgbClr val="FF0000"/>
                </a:solidFill>
              </a:rPr>
              <a:t>kein ausreichend validierter klinischer Mikrobiom-Biomarker</a:t>
            </a:r>
            <a:r>
              <a:rPr lang="de-CH" sz="1600" b="0" dirty="0"/>
              <a:t>.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1600" b="0" dirty="0"/>
              <a:t>Veränderungen des Mikrobioms werden mit Stimmung, Kognition, vasomotorischen und kardiometabolischen Risiken assoziiert. </a:t>
            </a:r>
            <a:r>
              <a:rPr lang="de-CH" sz="1600" dirty="0">
                <a:solidFill>
                  <a:srgbClr val="FF0000"/>
                </a:solidFill>
              </a:rPr>
              <a:t>Ein ursächlicher Zusammenhang ist beim Menschen bislang nicht sicher belegt.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1600" b="0" dirty="0"/>
              <a:t>Eine </a:t>
            </a:r>
            <a:r>
              <a:rPr lang="de-CH" sz="1600" dirty="0">
                <a:solidFill>
                  <a:srgbClr val="FF0000"/>
                </a:solidFill>
              </a:rPr>
              <a:t>MHT</a:t>
            </a:r>
            <a:r>
              <a:rPr lang="de-CH" sz="1600" b="0" dirty="0"/>
              <a:t> kann einzelne postmenopausale </a:t>
            </a:r>
            <a:r>
              <a:rPr lang="de-CH" sz="1600" b="0" dirty="0" err="1"/>
              <a:t>Mikrobiomveränderungen</a:t>
            </a:r>
            <a:r>
              <a:rPr lang="de-CH" sz="1600" b="0" dirty="0"/>
              <a:t> möglicherweise partiell beeinflussen. Sie ist jedoch </a:t>
            </a:r>
            <a:r>
              <a:rPr lang="de-CH" sz="1600" dirty="0">
                <a:solidFill>
                  <a:srgbClr val="FF0000"/>
                </a:solidFill>
              </a:rPr>
              <a:t>keine </a:t>
            </a:r>
            <a:r>
              <a:rPr lang="de-CH" sz="1600" dirty="0" err="1">
                <a:solidFill>
                  <a:srgbClr val="FF0000"/>
                </a:solidFill>
              </a:rPr>
              <a:t>Mikrobiomtherapie</a:t>
            </a:r>
            <a:r>
              <a:rPr lang="de-CH" sz="1600" dirty="0">
                <a:solidFill>
                  <a:srgbClr val="FF0000"/>
                </a:solidFill>
              </a:rPr>
              <a:t> </a:t>
            </a:r>
            <a:r>
              <a:rPr lang="de-CH" sz="1600" b="0" dirty="0"/>
              <a:t>und sollte nicht mit diesem Ziel begonnen werden.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CH" sz="1600" dirty="0">
                <a:solidFill>
                  <a:srgbClr val="FF0000"/>
                </a:solidFill>
              </a:rPr>
              <a:t>Pflanzenbetonte, ballaststoffreiche Ernährung, Bewegung, guter Schlaf sowie ein zurückhaltender Antibiotikaeinsatz </a:t>
            </a:r>
            <a:r>
              <a:rPr lang="de-CH" sz="1600" b="0" dirty="0"/>
              <a:t>unterstützen die allgemeine und wahrscheinlich auch die mikrobielle Gesundheit. </a:t>
            </a:r>
          </a:p>
        </p:txBody>
      </p:sp>
    </p:spTree>
    <p:extLst>
      <p:ext uri="{BB962C8B-B14F-4D97-AF65-F5344CB8AC3E}">
        <p14:creationId xmlns:p14="http://schemas.microsoft.com/office/powerpoint/2010/main" val="40310863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f1c381df-190d-4927-8b42-3c753fc232e0"/>
</p:tagLst>
</file>

<file path=ppt/theme/theme1.xml><?xml version="1.0" encoding="utf-8"?>
<a:theme xmlns:a="http://schemas.openxmlformats.org/drawingml/2006/main" name="ppt_unibe_4">
  <a:themeElements>
    <a:clrScheme name="">
      <a:dk1>
        <a:srgbClr val="000000"/>
      </a:dk1>
      <a:lt1>
        <a:srgbClr val="FFFFFF"/>
      </a:lt1>
      <a:dk2>
        <a:srgbClr val="0093D3"/>
      </a:dk2>
      <a:lt2>
        <a:srgbClr val="767878"/>
      </a:lt2>
      <a:accent1>
        <a:srgbClr val="3FA337"/>
      </a:accent1>
      <a:accent2>
        <a:srgbClr val="F5BC1D"/>
      </a:accent2>
      <a:accent3>
        <a:srgbClr val="FFFFFF"/>
      </a:accent3>
      <a:accent4>
        <a:srgbClr val="000000"/>
      </a:accent4>
      <a:accent5>
        <a:srgbClr val="AFCEAE"/>
      </a:accent5>
      <a:accent6>
        <a:srgbClr val="DEAA19"/>
      </a:accent6>
      <a:hlink>
        <a:srgbClr val="D53D21"/>
      </a:hlink>
      <a:folHlink>
        <a:srgbClr val="005395"/>
      </a:folHlink>
    </a:clrScheme>
    <a:fontScheme name="ppt_unibe_4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4" charset="-128"/>
          </a:defRPr>
        </a:defPPr>
      </a:lstStyle>
    </a:lnDef>
  </a:objectDefaults>
  <a:extraClrSchemeLst>
    <a:extraClrScheme>
      <a:clrScheme name="ppt_unibe_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unibe_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unibe_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unibe_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unibe_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unibe_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unibe_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unibe_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unibe_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unibe_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unibe_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unibe_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L:\FKM\Public Relations\CD Inselspital, 2007-\Vorlagen, Daten, Gestaltungsraster\Powerpoint\ppt-Vorlagen_neu2\ppt_unibe_4.pot</Template>
  <TotalTime>0</TotalTime>
  <Words>3104</Words>
  <Application>Microsoft Office PowerPoint</Application>
  <PresentationFormat>Bildschirmpräsentation (4:3)</PresentationFormat>
  <Paragraphs>405</Paragraphs>
  <Slides>39</Slides>
  <Notes>8</Notes>
  <HiddenSlides>4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39</vt:i4>
      </vt:variant>
    </vt:vector>
  </HeadingPairs>
  <TitlesOfParts>
    <vt:vector size="44" baseType="lpstr">
      <vt:lpstr>ＭＳ Ｐゴシック</vt:lpstr>
      <vt:lpstr>Arial</vt:lpstr>
      <vt:lpstr>Arial Black</vt:lpstr>
      <vt:lpstr>Segoe</vt:lpstr>
      <vt:lpstr>ppt_unibe_4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Inselspital Bern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Dies ist der Titel der Präsentation</dc:title>
  <dc:creator>Inselspital Bern</dc:creator>
  <cp:lastModifiedBy>von Wolff, Michael</cp:lastModifiedBy>
  <cp:revision>155</cp:revision>
  <cp:lastPrinted>2008-02-04T12:51:09Z</cp:lastPrinted>
  <dcterms:created xsi:type="dcterms:W3CDTF">2008-08-14T12:50:49Z</dcterms:created>
  <dcterms:modified xsi:type="dcterms:W3CDTF">2026-09-20T12:51:00Z</dcterms:modified>
</cp:coreProperties>
</file>