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87" r:id="rId2"/>
    <p:sldId id="288" r:id="rId3"/>
    <p:sldId id="256" r:id="rId4"/>
    <p:sldId id="259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147483573" r:id="rId26"/>
    <p:sldId id="280" r:id="rId27"/>
    <p:sldId id="281" r:id="rId28"/>
    <p:sldId id="282" r:id="rId29"/>
    <p:sldId id="283" r:id="rId30"/>
    <p:sldId id="284" r:id="rId31"/>
    <p:sldId id="285" r:id="rId32"/>
    <p:sldId id="289" r:id="rId33"/>
    <p:sldId id="290" r:id="rId34"/>
    <p:sldId id="291" r:id="rId35"/>
    <p:sldId id="292" r:id="rId36"/>
    <p:sldId id="293" r:id="rId37"/>
    <p:sldId id="295" r:id="rId38"/>
    <p:sldId id="294" r:id="rId39"/>
  </p:sldIdLst>
  <p:sldSz cx="9144000" cy="6858000" type="screen4x3"/>
  <p:notesSz cx="6858000" cy="9144000"/>
  <p:custDataLst>
    <p:tags r:id="rId42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521" autoAdjust="0"/>
    <p:restoredTop sz="95827" autoAdjust="0"/>
  </p:normalViewPr>
  <p:slideViewPr>
    <p:cSldViewPr showGuides="1">
      <p:cViewPr varScale="1">
        <p:scale>
          <a:sx n="106" d="100"/>
          <a:sy n="106" d="100"/>
        </p:scale>
        <p:origin x="142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45" d="100"/>
          <a:sy n="45" d="100"/>
        </p:scale>
        <p:origin x="-260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1442DE70-AEF0-6618-DDD9-608C2654F6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57200" y="247650"/>
            <a:ext cx="9921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sz="12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9CE0AE2-EDD5-F31F-C75C-D689EE595F6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4013" y="227013"/>
            <a:ext cx="95567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8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A539E0BB-4EDF-6226-34AE-C0283E0321B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57200" y="8747125"/>
            <a:ext cx="711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96CCED29-B85D-EBFC-A422-94B6A0FFC78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000750" y="8747125"/>
            <a:ext cx="4397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800" b="0"/>
            </a:lvl1pPr>
          </a:lstStyle>
          <a:p>
            <a:fld id="{6B7F6B32-F2F1-8B4F-8EBB-66BC4047290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6E97DB3-B5AC-2D13-12F9-DD0308890A1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33400" y="152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CF3878B-D553-E653-F515-BCAEAD22F0B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800600" y="1524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717601E-BFCE-500E-B877-10B352B3FEC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CC424E1D-1DA8-373E-1854-AF4DF9B1239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33400" y="4343400"/>
            <a:ext cx="5791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75C41E5-BA6A-1A56-EBD8-A42F2C06DD0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33400" y="8534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8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756FFBB-5745-89E2-075D-347622B0E0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34000" y="8534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 b="0"/>
            </a:lvl1pPr>
          </a:lstStyle>
          <a:p>
            <a:fld id="{8FD9AC25-95D7-894D-8891-46D10DE37DED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7ED0CD8-02CF-4E59-86A1-CBA989D2266B}" type="slidenum">
              <a:rPr lang="de-DE" altLang="de-DE" sz="800" b="0" smtClean="0"/>
              <a:pPr/>
              <a:t>1</a:t>
            </a:fld>
            <a:endParaRPr lang="de-DE" altLang="de-DE" sz="800" b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8802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4384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9569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45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203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928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430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9" descr="bettenhochhaus_A0086">
            <a:extLst>
              <a:ext uri="{FF2B5EF4-FFF2-40B4-BE49-F238E27FC236}">
                <a16:creationId xmlns:a16="http://schemas.microsoft.com/office/drawing/2014/main" id="{AC12C351-2BAE-213A-27FE-9D4FE3A0A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63" y="2913063"/>
            <a:ext cx="5486400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5" descr="balken_titel">
            <a:extLst>
              <a:ext uri="{FF2B5EF4-FFF2-40B4-BE49-F238E27FC236}">
                <a16:creationId xmlns:a16="http://schemas.microsoft.com/office/drawing/2014/main" id="{DEE7FC60-3CDB-8811-86F0-572D4FC77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5600"/>
            <a:ext cx="91440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8" descr="logo_insel_gross_titel">
            <a:extLst>
              <a:ext uri="{FF2B5EF4-FFF2-40B4-BE49-F238E27FC236}">
                <a16:creationId xmlns:a16="http://schemas.microsoft.com/office/drawing/2014/main" id="{AFA5FAD2-0B37-7075-5FB6-4FCAF7F6F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497013"/>
            <a:ext cx="3200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5" descr="logo_unibe_titel">
            <a:extLst>
              <a:ext uri="{FF2B5EF4-FFF2-40B4-BE49-F238E27FC236}">
                <a16:creationId xmlns:a16="http://schemas.microsoft.com/office/drawing/2014/main" id="{B5B8290F-6BDA-F744-079B-A841D80A5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4554538"/>
            <a:ext cx="1633538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609600"/>
            <a:ext cx="845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Bildgebung in der Reproduktionsmedizin</a:t>
            </a:r>
            <a:br>
              <a:rPr lang="de-DE"/>
            </a:br>
            <a:endParaRPr lang="de-DE"/>
          </a:p>
        </p:txBody>
      </p:sp>
      <p:sp>
        <p:nvSpPr>
          <p:cNvPr id="15390" name="Rectangle 3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81000" y="1143000"/>
            <a:ext cx="8458200" cy="396875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Michael von Wolff</a:t>
            </a:r>
          </a:p>
        </p:txBody>
      </p:sp>
    </p:spTree>
    <p:extLst>
      <p:ext uri="{BB962C8B-B14F-4D97-AF65-F5344CB8AC3E}">
        <p14:creationId xmlns:p14="http://schemas.microsoft.com/office/powerpoint/2010/main" val="364987920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3788188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8329175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1148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1148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3350863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869597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7652186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34719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6466277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1032756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421886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67500" y="609600"/>
            <a:ext cx="2095500" cy="56388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81000" y="609600"/>
            <a:ext cx="6134100" cy="56388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219735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4036307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0" descr="fuss">
            <a:extLst>
              <a:ext uri="{FF2B5EF4-FFF2-40B4-BE49-F238E27FC236}">
                <a16:creationId xmlns:a16="http://schemas.microsoft.com/office/drawing/2014/main" id="{5B31A265-018A-A564-227E-437BDFC8E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7800"/>
            <a:ext cx="91440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>
            <a:extLst>
              <a:ext uri="{FF2B5EF4-FFF2-40B4-BE49-F238E27FC236}">
                <a16:creationId xmlns:a16="http://schemas.microsoft.com/office/drawing/2014/main" id="{E32B0805-1D14-0E3E-489A-EA744E8AD7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609600"/>
            <a:ext cx="8382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1835AEED-E7FF-AC3F-9A57-F61B117490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82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30" name="Rectangle 11">
            <a:extLst>
              <a:ext uri="{FF2B5EF4-FFF2-40B4-BE49-F238E27FC236}">
                <a16:creationId xmlns:a16="http://schemas.microsoft.com/office/drawing/2014/main" id="{C5238FEF-9B3B-57D6-C7CC-C9789B9A9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2950" y="6586538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45EE6C1A-7A63-DD49-AF6C-A5CF56A95761}" type="slidenum">
              <a:rPr lang="de-DE" altLang="de-DE" sz="900" b="0">
                <a:solidFill>
                  <a:schemeClr val="bg1"/>
                </a:solidFill>
              </a:rPr>
              <a:pPr algn="r"/>
              <a:t>‹Nr.›</a:t>
            </a:fld>
            <a:endParaRPr lang="de-DE" altLang="de-DE" sz="9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  <p:sldLayoutId id="2147484076" r:id="rId9"/>
    <p:sldLayoutId id="2147484077" r:id="rId10"/>
    <p:sldLayoutId id="2147484078" r:id="rId11"/>
    <p:sldLayoutId id="2147484080" r:id="rId12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9pPr>
    </p:titleStyle>
    <p:bodyStyle>
      <a:lvl1pPr marL="195263" indent="-19526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76263" indent="-1905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+mn-ea"/>
        </a:defRPr>
      </a:lvl2pPr>
      <a:lvl3pPr marL="906463" indent="-1397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241425" indent="-14446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576388" indent="-144463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0335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4907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29479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4051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1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1.jpe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1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jpeg"/><Relationship Id="rId4" Type="http://schemas.openxmlformats.org/officeDocument/2006/relationships/image" Target="../media/image1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g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jpg"/><Relationship Id="rId4" Type="http://schemas.openxmlformats.org/officeDocument/2006/relationships/image" Target="../media/image10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.jpeg"/><Relationship Id="rId7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ext Box 10"/>
          <p:cNvSpPr txBox="1">
            <a:spLocks noChangeArrowheads="1"/>
          </p:cNvSpPr>
          <p:nvPr/>
        </p:nvSpPr>
        <p:spPr bwMode="auto">
          <a:xfrm>
            <a:off x="468313" y="3284538"/>
            <a:ext cx="2611437" cy="708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2000" i="1" dirty="0">
                <a:solidFill>
                  <a:srgbClr val="006666"/>
                </a:solidFill>
                <a:latin typeface="+mn-lt"/>
                <a:ea typeface="ＭＳ Ｐゴシック" charset="-128"/>
              </a:rPr>
              <a:t>PD Dr. Anda-Petronela  Radan</a:t>
            </a:r>
          </a:p>
        </p:txBody>
      </p:sp>
      <p:sp>
        <p:nvSpPr>
          <p:cNvPr id="5123" name="Rectangle 6"/>
          <p:cNvSpPr>
            <a:spLocks noChangeArrowheads="1"/>
          </p:cNvSpPr>
          <p:nvPr/>
        </p:nvSpPr>
        <p:spPr bwMode="auto">
          <a:xfrm>
            <a:off x="323850" y="6237288"/>
            <a:ext cx="84963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2000" b="0" i="1" dirty="0">
                <a:solidFill>
                  <a:schemeClr val="bg1">
                    <a:lumMod val="50000"/>
                  </a:schemeClr>
                </a:solidFill>
              </a:rPr>
              <a:t>Geburtshilfe und </a:t>
            </a:r>
            <a:r>
              <a:rPr lang="de-DE" altLang="de-DE" sz="2000" b="0" i="1" dirty="0" err="1">
                <a:solidFill>
                  <a:schemeClr val="bg1">
                    <a:lumMod val="50000"/>
                  </a:schemeClr>
                </a:solidFill>
              </a:rPr>
              <a:t>Pränatalmedizin</a:t>
            </a:r>
            <a:r>
              <a:rPr lang="de-DE" altLang="de-DE" sz="2000" b="0" i="1" dirty="0">
                <a:solidFill>
                  <a:schemeClr val="bg1">
                    <a:lumMod val="50000"/>
                  </a:schemeClr>
                </a:solidFill>
              </a:rPr>
              <a:t>, Universitäts-Frauenklinik  </a:t>
            </a:r>
          </a:p>
        </p:txBody>
      </p:sp>
      <p:sp>
        <p:nvSpPr>
          <p:cNvPr id="5125" name="Text Box 9"/>
          <p:cNvSpPr txBox="1">
            <a:spLocks noChangeArrowheads="1"/>
          </p:cNvSpPr>
          <p:nvPr/>
        </p:nvSpPr>
        <p:spPr bwMode="auto">
          <a:xfrm>
            <a:off x="66675" y="249238"/>
            <a:ext cx="5524500" cy="1292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DE" altLang="de-DE" sz="2600" i="1">
                <a:solidFill>
                  <a:srgbClr val="006666"/>
                </a:solidFill>
                <a:latin typeface="Arial Black" panose="020B0A04020102020204" pitchFamily="34" charset="0"/>
              </a:rPr>
              <a:t>Neues und praktisch Relevantes aus der Geburts-hilfe und Pränatalmedizin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132E3B2-4610-F363-648E-23BF6EEAE18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0025"/>
            <a:ext cx="3731515" cy="1119454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9F9F07B8-A731-B4C8-CCB7-C73480FED4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37" b="10038"/>
          <a:stretch/>
        </p:blipFill>
        <p:spPr>
          <a:xfrm>
            <a:off x="3635896" y="2886083"/>
            <a:ext cx="5508104" cy="295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86681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>
            <a:extLst>
              <a:ext uri="{FF2B5EF4-FFF2-40B4-BE49-F238E27FC236}">
                <a16:creationId xmlns:a16="http://schemas.microsoft.com/office/drawing/2014/main" id="{75FB10BA-AA4A-8530-0468-D39067145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Agenda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A0CE8CD-61DA-6A34-312F-3D4F62678808}"/>
              </a:ext>
            </a:extLst>
          </p:cNvPr>
          <p:cNvSpPr txBox="1"/>
          <p:nvPr/>
        </p:nvSpPr>
        <p:spPr>
          <a:xfrm>
            <a:off x="411657" y="1823795"/>
            <a:ext cx="849788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Tx/>
              <a:buAutoNum type="arabicPeriod"/>
            </a:pPr>
            <a:r>
              <a:rPr lang="de-CH" sz="2000" dirty="0" err="1">
                <a:latin typeface="Lato" panose="020B0604020202020204" charset="0"/>
              </a:rPr>
              <a:t>Gestationsdiabetes</a:t>
            </a:r>
            <a:r>
              <a:rPr lang="de-CH" sz="2000" dirty="0">
                <a:latin typeface="Lato" panose="020B0604020202020204" charset="0"/>
              </a:rPr>
              <a:t>: Ist CGM bereit für die Routine? (FMF 2026 CGM-Session)</a:t>
            </a:r>
          </a:p>
          <a:p>
            <a:pPr marL="457200" indent="-457200">
              <a:spcAft>
                <a:spcPts val="1200"/>
              </a:spcAft>
              <a:buFontTx/>
              <a:buAutoNum type="arabicPeriod"/>
            </a:pPr>
            <a:r>
              <a:rPr lang="de-CH" sz="2000" dirty="0">
                <a:latin typeface="Lato" panose="020B0604020202020204" charset="0"/>
              </a:rPr>
              <a:t>PE-Screening </a:t>
            </a:r>
            <a:r>
              <a:rPr lang="de-CH" sz="2000" dirty="0" err="1">
                <a:latin typeface="Lato" panose="020B0604020202020204" charset="0"/>
              </a:rPr>
              <a:t>revisited</a:t>
            </a:r>
            <a:r>
              <a:rPr lang="de-CH" sz="2000" dirty="0">
                <a:latin typeface="Lato" panose="020B0604020202020204" charset="0"/>
              </a:rPr>
              <a:t>: Wie wichtig ist Adhärenz? (FMF–ISSHP 2026 Präeklampsie-Session)</a:t>
            </a:r>
          </a:p>
          <a:p>
            <a:pPr marL="457200" indent="-457200">
              <a:spcAft>
                <a:spcPts val="1200"/>
              </a:spcAft>
              <a:buFontTx/>
              <a:buAutoNum type="arabicPeriod"/>
            </a:pPr>
            <a:r>
              <a:rPr lang="sv-SE" sz="2000" dirty="0">
                <a:latin typeface="Lato" panose="020B0604020202020204" charset="0"/>
              </a:rPr>
              <a:t>GIANT PANDA – Nifedipin vs. Labetalol in der Schwangerschaft (Late Breaking Abstract </a:t>
            </a:r>
            <a:r>
              <a:rPr lang="en-US" sz="2000" dirty="0">
                <a:latin typeface="Lato" panose="020B0604020202020204" charset="0"/>
              </a:rPr>
              <a:t>SMFM 2026 Pregnancy Meeting)</a:t>
            </a:r>
          </a:p>
          <a:p>
            <a:pPr marL="457200" indent="-457200">
              <a:spcAft>
                <a:spcPts val="1200"/>
              </a:spcAft>
              <a:buFontTx/>
              <a:buAutoNum type="arabicPeriod"/>
            </a:pPr>
            <a:r>
              <a:rPr lang="de-CH" sz="2000" dirty="0">
                <a:latin typeface="Lato" panose="020B0604020202020204" charset="0"/>
              </a:rPr>
              <a:t>RSV-Prävention im Wandel: </a:t>
            </a:r>
            <a:r>
              <a:rPr lang="de-CH" sz="2000" dirty="0" err="1">
                <a:latin typeface="Lato" panose="020B0604020202020204" charset="0"/>
              </a:rPr>
              <a:t>maternale</a:t>
            </a:r>
            <a:r>
              <a:rPr lang="de-CH" sz="2000" dirty="0">
                <a:latin typeface="Lato" panose="020B0604020202020204" charset="0"/>
              </a:rPr>
              <a:t> Impfung vs. passive Immunisierung (</a:t>
            </a:r>
            <a:r>
              <a:rPr lang="sv-SE" sz="2000" dirty="0">
                <a:latin typeface="Lato" panose="020B0604020202020204" charset="0"/>
              </a:rPr>
              <a:t>DGPGM 2026 Stuttgart – Session „Pränatale Infektionen“)</a:t>
            </a:r>
          </a:p>
          <a:p>
            <a:pPr marL="457200" indent="-457200">
              <a:spcAft>
                <a:spcPts val="1200"/>
              </a:spcAft>
              <a:buFontTx/>
              <a:buAutoNum type="arabicPeriod"/>
            </a:pPr>
            <a:r>
              <a:rPr lang="en-US" sz="2000" dirty="0">
                <a:latin typeface="Lato" panose="020B0604020202020204" charset="0"/>
                <a:ea typeface="Gelasio" pitchFamily="34" charset="-122"/>
                <a:cs typeface="Gelasio" pitchFamily="34" charset="-120"/>
              </a:rPr>
              <a:t>Propranolol </a:t>
            </a:r>
            <a:r>
              <a:rPr lang="en-US" sz="2000" dirty="0" err="1">
                <a:latin typeface="Lato" panose="020B0604020202020204" charset="0"/>
                <a:ea typeface="Gelasio" pitchFamily="34" charset="-122"/>
                <a:cs typeface="Gelasio" pitchFamily="34" charset="-120"/>
              </a:rPr>
              <a:t>bei</a:t>
            </a:r>
            <a:r>
              <a:rPr lang="en-US" sz="2000" dirty="0">
                <a:latin typeface="Lato" panose="020B060402020202020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 err="1">
                <a:latin typeface="Lato" panose="020B0604020202020204" charset="0"/>
                <a:ea typeface="Gelasio" pitchFamily="34" charset="-122"/>
                <a:cs typeface="Gelasio" pitchFamily="34" charset="-120"/>
              </a:rPr>
              <a:t>Plazentachorioangiom</a:t>
            </a:r>
            <a:r>
              <a:rPr lang="en-US" sz="2000" dirty="0">
                <a:latin typeface="Lato" panose="020B0604020202020204" charset="0"/>
                <a:ea typeface="Gelasio" pitchFamily="34" charset="-122"/>
                <a:cs typeface="Gelasio" pitchFamily="34" charset="-120"/>
              </a:rPr>
              <a:t> – </a:t>
            </a:r>
            <a:r>
              <a:rPr lang="en-US" sz="2000" dirty="0" err="1">
                <a:latin typeface="Lato" panose="020B0604020202020204" charset="0"/>
                <a:ea typeface="Gelasio" pitchFamily="34" charset="-122"/>
                <a:cs typeface="Gelasio" pitchFamily="34" charset="-120"/>
              </a:rPr>
              <a:t>eine</a:t>
            </a:r>
            <a:r>
              <a:rPr lang="en-US" sz="2000" dirty="0">
                <a:latin typeface="Lato" panose="020B060402020202020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 err="1">
                <a:latin typeface="Lato" panose="020B0604020202020204" charset="0"/>
                <a:ea typeface="Gelasio" pitchFamily="34" charset="-122"/>
                <a:cs typeface="Gelasio" pitchFamily="34" charset="-120"/>
              </a:rPr>
              <a:t>neue</a:t>
            </a:r>
            <a:r>
              <a:rPr lang="en-US" sz="2000" dirty="0">
                <a:latin typeface="Lato" panose="020B060402020202020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000" dirty="0" err="1">
                <a:latin typeface="Lato" panose="020B0604020202020204" charset="0"/>
                <a:ea typeface="Gelasio" pitchFamily="34" charset="-122"/>
                <a:cs typeface="Gelasio" pitchFamily="34" charset="-120"/>
              </a:rPr>
              <a:t>nicht</a:t>
            </a:r>
            <a:r>
              <a:rPr lang="en-US" sz="2000" dirty="0">
                <a:latin typeface="Lato" panose="020B0604020202020204" charset="0"/>
                <a:ea typeface="Gelasio" pitchFamily="34" charset="-122"/>
                <a:cs typeface="Gelasio" pitchFamily="34" charset="-120"/>
              </a:rPr>
              <a:t>-invasive </a:t>
            </a:r>
            <a:r>
              <a:rPr lang="en-US" sz="2000" dirty="0" err="1">
                <a:latin typeface="Lato" panose="020B0604020202020204" charset="0"/>
                <a:ea typeface="Gelasio" pitchFamily="34" charset="-122"/>
                <a:cs typeface="Gelasio" pitchFamily="34" charset="-120"/>
              </a:rPr>
              <a:t>Therapieoption</a:t>
            </a:r>
            <a:r>
              <a:rPr lang="en-US" sz="2000" dirty="0">
                <a:latin typeface="Lato" panose="020B0604020202020204" charset="0"/>
                <a:ea typeface="Gelasio" pitchFamily="34" charset="-122"/>
                <a:cs typeface="Gelasio" pitchFamily="34" charset="-120"/>
              </a:rPr>
              <a:t>? (ISUOG 2026)</a:t>
            </a:r>
            <a:endParaRPr lang="en-US" sz="2000" dirty="0">
              <a:latin typeface="Lato" panose="020B060402020202020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pic>
        <p:nvPicPr>
          <p:cNvPr id="6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16990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8" y="1672490"/>
            <a:ext cx="2850502" cy="444781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925118" y="1789346"/>
            <a:ext cx="5218882" cy="12986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CGM bei GDM – Game Changer oder Komfortgewinn?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3925117" y="3024496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Zwei RCTs im Widerspruch: </a:t>
            </a:r>
            <a:r>
              <a:rPr lang="en-US" sz="1600" b="1" dirty="0">
                <a:solidFill>
                  <a:srgbClr val="272525"/>
                </a:solidFill>
                <a:latin typeface="Lato" panose="020B0604020202020204" charset="0"/>
                <a:ea typeface="Lato Bold" pitchFamily="34" charset="-122"/>
                <a:cs typeface="Lato Bold" pitchFamily="34" charset="-120"/>
              </a:rPr>
              <a:t>DipGluMo (Bern 2025)</a:t>
            </a:r>
            <a:r>
              <a:rPr lang="en-US" sz="16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und </a:t>
            </a:r>
            <a:r>
              <a:rPr lang="en-US" sz="1600" b="1" dirty="0">
                <a:solidFill>
                  <a:srgbClr val="272525"/>
                </a:solidFill>
                <a:latin typeface="Lato" panose="020B0604020202020204" charset="0"/>
                <a:ea typeface="Lato Bold" pitchFamily="34" charset="-122"/>
                <a:cs typeface="Lato Bold" pitchFamily="34" charset="-120"/>
              </a:rPr>
              <a:t>GRACE (2025/26)</a:t>
            </a:r>
            <a:r>
              <a:rPr lang="en-US" sz="16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— präsentiert an der FMF 2026 CGM-Session</a:t>
            </a:r>
            <a:endParaRPr lang="en-US" sz="1600" dirty="0">
              <a:latin typeface="Lato" panose="020B0604020202020204" charset="0"/>
            </a:endParaRPr>
          </a:p>
        </p:txBody>
      </p:sp>
      <p:cxnSp>
        <p:nvCxnSpPr>
          <p:cNvPr id="7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4001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1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1. Thema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5117" y="4433637"/>
            <a:ext cx="2231058" cy="1689515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1960" y="4433636"/>
            <a:ext cx="2238023" cy="16866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96119" y="1493193"/>
            <a:ext cx="8151763" cy="1328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SMBG (Self-Monitoring of Blood Glucose) vs. CGM (Continous Glucose Monitoring) – warum diese Frage jetzt?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>
          <a:xfrm>
            <a:off x="496119" y="3034754"/>
            <a:ext cx="2622724" cy="3077288"/>
          </a:xfrm>
          <a:prstGeom prst="roundRect">
            <a:avLst>
              <a:gd name="adj" fmla="val 2687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ECEC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6927" y="3195563"/>
            <a:ext cx="230110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Goldstandard SMBG 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56927" y="3502075"/>
            <a:ext cx="2301106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Kapilläre Messungen 4–6× täglich. Bewährt, kostengünstig, international empfohlen — aber diskontinuierliche Glukoseinformation.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60601" y="3034754"/>
            <a:ext cx="2622724" cy="3077288"/>
          </a:xfrm>
          <a:prstGeom prst="roundRect">
            <a:avLst>
              <a:gd name="adj" fmla="val 2687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ECE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21410" y="3195563"/>
            <a:ext cx="230110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Aufstieg der CGM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3421410" y="3502074"/>
            <a:ext cx="2301106" cy="2523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Kontinuierliche </a:t>
            </a:r>
            <a:r>
              <a:rPr lang="en-US" sz="11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Glukosekurven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1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ermöglichen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</a:t>
            </a:r>
          </a:p>
          <a:p>
            <a:pPr marL="171450" indent="-171450" algn="l">
              <a:lnSpc>
                <a:spcPct val="133000"/>
              </a:lnSpc>
              <a:buFontTx/>
              <a:buChar char="-"/>
            </a:pPr>
            <a:r>
              <a:rPr lang="en-US" sz="11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besseres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Erkennen postprandialer </a:t>
            </a:r>
            <a:r>
              <a:rPr lang="en-US" sz="11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Spitzen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</a:p>
          <a:p>
            <a:pPr marL="171450" indent="-171450" algn="l">
              <a:lnSpc>
                <a:spcPct val="133000"/>
              </a:lnSpc>
              <a:buFontTx/>
              <a:buChar char="-"/>
            </a:pPr>
            <a:r>
              <a:rPr lang="en-US" sz="11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Besseres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1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Erkennen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1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nächtlicher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1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Hypoglykämien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</a:p>
          <a:p>
            <a:pPr marL="171450" indent="-171450" algn="l">
              <a:lnSpc>
                <a:spcPct val="133000"/>
              </a:lnSpc>
              <a:buFontTx/>
              <a:buChar char="-"/>
            </a:pPr>
            <a:endParaRPr lang="en-US" sz="1100" dirty="0">
              <a:solidFill>
                <a:srgbClr val="27252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ct val="133000"/>
              </a:lnSpc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-&gt; </a:t>
            </a:r>
            <a:r>
              <a:rPr lang="en-US" sz="11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Potenzial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für engere Steuerung.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025083" y="3034752"/>
            <a:ext cx="2622724" cy="3077289"/>
          </a:xfrm>
          <a:prstGeom prst="roundRect">
            <a:avLst>
              <a:gd name="adj" fmla="val 2687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ECEC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85892" y="3195563"/>
            <a:ext cx="230110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Bisherige Evidenz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185892" y="3502074"/>
            <a:ext cx="2301106" cy="27158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CGM bei Typ-1-Diabetes in der Schwangerschaft (CONCEPTT-Trial: Feig et al., Lancet 2017) zeigte signifikanten Benefit: </a:t>
            </a:r>
          </a:p>
          <a:p>
            <a:pPr marL="171450" indent="-171450" algn="l">
              <a:lnSpc>
                <a:spcPct val="133000"/>
              </a:lnSpc>
              <a:buFontTx/>
              <a:buChar char="-"/>
            </a:pPr>
            <a:r>
              <a:rPr lang="en-US" sz="11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Reduktion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von LGA</a:t>
            </a:r>
          </a:p>
          <a:p>
            <a:pPr marL="171450" indent="-171450" algn="l">
              <a:lnSpc>
                <a:spcPct val="133000"/>
              </a:lnSpc>
              <a:buFontTx/>
              <a:buChar char="-"/>
            </a:pPr>
            <a:r>
              <a:rPr lang="en-US" sz="11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Reduktion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1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neonataler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1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Hypoglykämie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</a:p>
          <a:p>
            <a:pPr marL="171450" indent="-171450" algn="l">
              <a:lnSpc>
                <a:spcPct val="133000"/>
              </a:lnSpc>
              <a:buFontTx/>
              <a:buChar char="-"/>
            </a:pPr>
            <a:r>
              <a:rPr lang="en-US" sz="11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Reduktion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NICU-</a:t>
            </a:r>
            <a:r>
              <a:rPr lang="en-US" sz="11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Aufnahmen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</a:p>
          <a:p>
            <a:pPr algn="l">
              <a:lnSpc>
                <a:spcPct val="133000"/>
              </a:lnSpc>
            </a:pPr>
            <a:endParaRPr lang="en-US" sz="1100" dirty="0">
              <a:solidFill>
                <a:srgbClr val="27252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l">
              <a:lnSpc>
                <a:spcPct val="133000"/>
              </a:lnSpc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-&gt; Ob dies auf GDM übertragbar ist, blieb unklar.</a:t>
            </a:r>
            <a:endParaRPr lang="en-US" sz="1100" dirty="0"/>
          </a:p>
        </p:txBody>
      </p:sp>
      <p:pic>
        <p:nvPicPr>
          <p:cNvPr id="15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8" name="Grafik 17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9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3"/>
          <p:cNvSpPr/>
          <p:nvPr/>
        </p:nvSpPr>
        <p:spPr>
          <a:xfrm>
            <a:off x="4653557" y="2663923"/>
            <a:ext cx="4107135" cy="1440507"/>
          </a:xfrm>
          <a:prstGeom prst="roundRect">
            <a:avLst>
              <a:gd name="adj" fmla="val 7086"/>
            </a:avLst>
          </a:prstGeom>
          <a:solidFill>
            <a:srgbClr val="E5E5E0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96118" y="1602532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Die Studienlage auf einen Blick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>
          <a:xfrm>
            <a:off x="394022" y="2672606"/>
            <a:ext cx="4107135" cy="1440507"/>
          </a:xfrm>
          <a:prstGeom prst="roundRect">
            <a:avLst>
              <a:gd name="adj" fmla="val 7086"/>
            </a:avLst>
          </a:prstGeom>
          <a:solidFill>
            <a:srgbClr val="E5E5E0">
              <a:alpha val="95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592828" y="2868686"/>
            <a:ext cx="38236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DipGluMo – Lancet Diabetes Endocrinol 2025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35781" y="3210422"/>
            <a:ext cx="3823618" cy="8079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10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Continuous Glucose Monitoring versus Self-Monitoring of Blood Glucose in Women with Gestational Diabetes Mellitus</a:t>
            </a:r>
            <a:endParaRPr lang="en-US" sz="11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Randomisierte, offene Studie — Universitätsspital Bern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749701" y="2863652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GRACE – Lancet Diabetes Endocrinol 2025/26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749701" y="3190775"/>
            <a:ext cx="3902943" cy="8079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10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Glucose Monitoring in Gestational Diabetes: Real-time CGM versus Standard Care — a Multinational RCT</a:t>
            </a:r>
            <a:endParaRPr lang="en-US" sz="11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Multizentrisch: Wien, Berlin, Jena, Basel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5380" y="4701083"/>
            <a:ext cx="7817702" cy="82525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Lato" panose="020B0604020202020204" charset="0"/>
                <a:ea typeface="Lato Bold" pitchFamily="34" charset="-122"/>
                <a:cs typeface="Lato Bold" pitchFamily="34" charset="-120"/>
              </a:rPr>
              <a:t>Gemeinsame Fragestellung:</a:t>
            </a:r>
            <a:r>
              <a:rPr lang="en-US" sz="16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</a:p>
          <a:p>
            <a:pPr marL="0" indent="0" algn="ctr">
              <a:lnSpc>
                <a:spcPct val="133000"/>
              </a:lnSpc>
              <a:buNone/>
            </a:pPr>
            <a:r>
              <a:rPr lang="en-US" sz="16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Verbessert</a:t>
            </a:r>
            <a:r>
              <a:rPr lang="en-US" sz="16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rt-CGM gegenüber SMBG relevante perinatale Outcomes bei GDM?</a:t>
            </a:r>
            <a:endParaRPr lang="en-US" sz="1600" dirty="0">
              <a:latin typeface="Lato" panose="020B0604020202020204" charset="0"/>
            </a:endParaRPr>
          </a:p>
        </p:txBody>
      </p:sp>
      <p:pic>
        <p:nvPicPr>
          <p:cNvPr id="11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2616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4" name="Grafik 13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5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96119" y="1612553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DipGluMo</a:t>
            </a: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(Bern)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496119" y="2409899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Studiendesign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496119" y="2773114"/>
            <a:ext cx="3902943" cy="1282750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Offenes RCT, monozentrisch (Universitätsspital Bern)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 = 302 Frauen mit GDM, randomisiert 1:1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Intervention: Dexcom G6 rt-CGM kontinuierlich bis Geburt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Kontrolle: SMBG </a:t>
            </a:r>
            <a:r>
              <a:rPr lang="en-US" sz="1200" b="1" dirty="0">
                <a:solidFill>
                  <a:srgbClr val="27252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6× täglich</a:t>
            </a: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+ verblindetes CGM zu 3 Zeitpunkten (Vergleich)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96118" y="4727339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Glukoseziele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96119" y="5216351"/>
            <a:ext cx="3902943" cy="730002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CGM-Gruppe: TIR 3,5–7,8 mmol/L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SMBG-Gruppe: Nüchtern/präprandial ≤5,3 mmol/L; 1h postprandial ≤8,0 mmol/L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749701" y="2409899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Primärer Endpunkt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749701" y="2773114"/>
            <a:ext cx="43601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Kombinierter maternaler/perinataler Outcome: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749701" y="3127474"/>
            <a:ext cx="3902943" cy="1332309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LGA (&gt;90. Perzentile)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Makrosomie (&gt;4000 g)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Polyhydramnion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Neonatale Hypoglykämie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Totgeburt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749701" y="4727339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Sekundär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749701" y="5216351"/>
            <a:ext cx="3902943" cy="503188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Time in Range, Insulinbedarf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Maternale Zufriedenheit / Präferenz</a:t>
            </a:r>
            <a:endParaRPr lang="en-US" sz="1200" dirty="0"/>
          </a:p>
        </p:txBody>
      </p:sp>
      <p:pic>
        <p:nvPicPr>
          <p:cNvPr id="14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46886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7" name="Grafik 16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8" name="Textfeld 9"/>
          <p:cNvSpPr txBox="1">
            <a:spLocks noChangeArrowheads="1"/>
          </p:cNvSpPr>
          <p:nvPr/>
        </p:nvSpPr>
        <p:spPr bwMode="auto">
          <a:xfrm>
            <a:off x="611188" y="533400"/>
            <a:ext cx="4897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Material &amp; Methoden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1141011" y="1721343"/>
            <a:ext cx="8151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Primärer kombinierter Endpunkt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6622" y="2158157"/>
            <a:ext cx="4017392" cy="380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9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OR 1,02</a:t>
            </a:r>
            <a:endParaRPr lang="en-US" sz="2950" dirty="0"/>
          </a:p>
        </p:txBody>
      </p:sp>
      <p:sp>
        <p:nvSpPr>
          <p:cNvPr id="8" name="Text 6"/>
          <p:cNvSpPr/>
          <p:nvPr/>
        </p:nvSpPr>
        <p:spPr>
          <a:xfrm>
            <a:off x="72607" y="2652767"/>
            <a:ext cx="4017392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Kein Vorteil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2607" y="2892373"/>
            <a:ext cx="4017392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1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95% CI 0,63–1,66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-96252" y="3925546"/>
            <a:ext cx="4017392" cy="380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9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~48%</a:t>
            </a:r>
            <a:endParaRPr lang="en-US" sz="2950" dirty="0"/>
          </a:p>
        </p:txBody>
      </p:sp>
      <p:sp>
        <p:nvSpPr>
          <p:cNvPr id="11" name="Text 9"/>
          <p:cNvSpPr/>
          <p:nvPr/>
        </p:nvSpPr>
        <p:spPr>
          <a:xfrm>
            <a:off x="0" y="3594506"/>
            <a:ext cx="4017392" cy="212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Insulinbedarf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79664" y="4754104"/>
            <a:ext cx="8151763" cy="179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Weitere Befunde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95289" y="5026262"/>
            <a:ext cx="4032332" cy="1320926"/>
          </a:xfrm>
          <a:prstGeom prst="rect">
            <a:avLst/>
          </a:prstGeom>
          <a:noFill/>
          <a:ln/>
        </p:spPr>
        <p:txBody>
          <a:bodyPr wrap="square" lIns="0" tIns="46074" rIns="0" bIns="0" rtlCol="0" anchor="t">
            <a:normAutofit/>
          </a:bodyPr>
          <a:lstStyle/>
          <a:p>
            <a:pPr marL="182880" indent="-182880" algn="l">
              <a:lnSpc>
                <a:spcPct val="121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Time in Range war im späteren </a:t>
            </a:r>
            <a:r>
              <a:rPr lang="en-US" sz="12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Schwangerschaftsverlauf</a:t>
            </a: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</a:p>
          <a:p>
            <a:pPr algn="l">
              <a:lnSpc>
                <a:spcPct val="121000"/>
              </a:lnSpc>
              <a:buSzPct val="100000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 der </a:t>
            </a:r>
            <a:r>
              <a:rPr lang="en-US" sz="1200" b="1" dirty="0">
                <a:solidFill>
                  <a:srgbClr val="27252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SMBG-Gruppe sogar </a:t>
            </a:r>
            <a:r>
              <a:rPr lang="en-US" sz="1200" b="1" dirty="0" err="1">
                <a:solidFill>
                  <a:srgbClr val="27252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höher</a:t>
            </a: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(96,9 % vs. 92,2 %)</a:t>
            </a:r>
            <a:endParaRPr lang="en-US" sz="1200" dirty="0"/>
          </a:p>
          <a:p>
            <a:pPr marL="182880" indent="-182880" algn="l">
              <a:lnSpc>
                <a:spcPct val="121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Insulin-Schnellwirksam wurde selten eingesetzt</a:t>
            </a:r>
            <a:endParaRPr lang="en-US" sz="1200" dirty="0"/>
          </a:p>
          <a:p>
            <a:pPr marL="182880" indent="-182880" algn="l">
              <a:lnSpc>
                <a:spcPct val="121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Frauen bevorzugten deutlich das CGM 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59311" y="5078901"/>
            <a:ext cx="4417428" cy="999045"/>
          </a:xfrm>
          <a:prstGeom prst="roundRect">
            <a:avLst>
              <a:gd name="adj" fmla="val 12030"/>
            </a:avLst>
          </a:prstGeom>
          <a:solidFill>
            <a:srgbClr val="E8E8E3"/>
          </a:solidFill>
          <a:ln/>
        </p:spPr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532" y="5388169"/>
            <a:ext cx="143917" cy="115119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940139" y="5318365"/>
            <a:ext cx="8119690" cy="166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Fazit der Autoren: Kein nachweisbarer </a:t>
            </a:r>
            <a:r>
              <a:rPr lang="en-US" sz="1200" dirty="0" err="1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perinataler</a:t>
            </a:r>
            <a:r>
              <a:rPr lang="en-US" sz="12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</a:p>
          <a:p>
            <a:pPr marL="0" indent="0" algn="l">
              <a:lnSpc>
                <a:spcPct val="121000"/>
              </a:lnSpc>
              <a:buNone/>
            </a:pPr>
            <a:r>
              <a:rPr lang="en-US" sz="1200" dirty="0" err="1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Vorteil</a:t>
            </a:r>
            <a:r>
              <a:rPr lang="en-US" sz="12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durch</a:t>
            </a:r>
            <a:r>
              <a:rPr lang="en-US" sz="12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rt</a:t>
            </a:r>
            <a:r>
              <a:rPr lang="en-US" sz="12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-CGM, </a:t>
            </a:r>
            <a:r>
              <a:rPr lang="en-US" sz="1200" dirty="0" err="1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jedoch</a:t>
            </a:r>
            <a:r>
              <a:rPr lang="en-US" sz="12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komfortablere Betreuung.</a:t>
            </a:r>
            <a:endParaRPr lang="en-US" sz="1200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7583" y="1799551"/>
            <a:ext cx="5177890" cy="1273746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3222476" y="3412586"/>
            <a:ext cx="5921524" cy="394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1000"/>
              </a:lnSpc>
              <a:buNone/>
            </a:pPr>
            <a:r>
              <a:rPr lang="en-US" sz="100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Associations of glucose monitoring method, ethnicity, previous gestational diabetes, </a:t>
            </a:r>
          </a:p>
          <a:p>
            <a:pPr marL="0" indent="0" algn="ctr">
              <a:lnSpc>
                <a:spcPct val="121000"/>
              </a:lnSpc>
              <a:buNone/>
            </a:pPr>
            <a:r>
              <a:rPr lang="en-US" sz="100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family history for diabetes, and BMI with the primary outcome in participants with gestational diabetes</a:t>
            </a:r>
            <a:endParaRPr lang="en-US" sz="1000" dirty="0"/>
          </a:p>
        </p:txBody>
      </p:sp>
      <p:pic>
        <p:nvPicPr>
          <p:cNvPr id="20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1592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371680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3" name="Grafik 22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4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426" y="620713"/>
            <a:ext cx="53690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 (</a:t>
            </a:r>
            <a:r>
              <a:rPr lang="de-CH" altLang="de-DE" sz="3200" dirty="0" err="1">
                <a:solidFill>
                  <a:srgbClr val="006666"/>
                </a:solidFill>
                <a:latin typeface="Arial Black" panose="020B0604020202020204" pitchFamily="34" charset="0"/>
              </a:rPr>
              <a:t>DipGluMo</a:t>
            </a:r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)</a:t>
            </a:r>
          </a:p>
        </p:txBody>
      </p:sp>
      <p:sp>
        <p:nvSpPr>
          <p:cNvPr id="25" name="Ellipse 24"/>
          <p:cNvSpPr/>
          <p:nvPr/>
        </p:nvSpPr>
        <p:spPr>
          <a:xfrm>
            <a:off x="1184651" y="3296346"/>
            <a:ext cx="1722922" cy="12919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6" name="Rechteck 25"/>
          <p:cNvSpPr/>
          <p:nvPr/>
        </p:nvSpPr>
        <p:spPr>
          <a:xfrm>
            <a:off x="760396" y="1568918"/>
            <a:ext cx="2656572" cy="16170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0881" y="1693266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GRACE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496119" y="2345159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Studiendesign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496119" y="2708373"/>
            <a:ext cx="3902943" cy="1583011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Offenes, multizentrisches, multinationales RCT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Zentren: Wien, Berlin, Jena, Basel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 = 375 Frauen mit GDM (rt-CGM n=190 / SMBG n=185)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Mittleres GA bei Randomisierung: </a:t>
            </a:r>
            <a:r>
              <a:rPr lang="en-US" sz="1200" b="1" dirty="0">
                <a:solidFill>
                  <a:srgbClr val="27252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28,6 SSW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0881" y="4385370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Intervention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96118" y="4787949"/>
            <a:ext cx="3902943" cy="1225478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CGM: Dexcom G6 Pro — kontinuierlich bis Geburt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SMBG: </a:t>
            </a:r>
            <a:r>
              <a:rPr lang="en-US" sz="1200" b="1" dirty="0">
                <a:solidFill>
                  <a:srgbClr val="27252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4× täglich</a:t>
            </a: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+ verblindetes CGM 10 Tage nach Randomisierung sowie 36–38 SSW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Gemeinsames Glukoseziel: 65–140 mg/dL (3,6–7,8 mmol/L)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749701" y="2399396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Primärer Endpunkt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749701" y="2737922"/>
            <a:ext cx="436014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LGA (&gt;90. Gewichtsperzentile)</a:t>
            </a: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— gezielter Einzelendpunkt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749698" y="3316926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Sekundäre Endpunkte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4749699" y="3627888"/>
            <a:ext cx="3902943" cy="1255141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Makrosomie, Sectio, neonatale Hypoglykämie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Insulinbedarf und Dosis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Time in Range, Glykämische Variabilität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Maternale Zufriedenheit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749697" y="5067226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Wichtiger Unterschied zu DipGluMo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749696" y="5465706"/>
            <a:ext cx="390294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SMBG nur 4×/Tag (nicht 6×) → weniger intensive Kontrolle in der Vergleichsgruppe</a:t>
            </a:r>
            <a:endParaRPr lang="en-US" sz="1200" dirty="0"/>
          </a:p>
        </p:txBody>
      </p:sp>
      <p:pic>
        <p:nvPicPr>
          <p:cNvPr id="15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79472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8" name="Grafik 17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9" name="Textfeld 9"/>
          <p:cNvSpPr txBox="1">
            <a:spLocks noChangeArrowheads="1"/>
          </p:cNvSpPr>
          <p:nvPr/>
        </p:nvSpPr>
        <p:spPr bwMode="auto">
          <a:xfrm>
            <a:off x="611188" y="533400"/>
            <a:ext cx="4897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Material &amp; Methoden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496119" y="1712416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Primärer Endpunkt: LGA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496119" y="2075631"/>
            <a:ext cx="3902943" cy="32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200" b="1" dirty="0">
                <a:solidFill>
                  <a:srgbClr val="27252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OR 0,32 (95% CI 0,10–0,87), p = 0,014</a:t>
            </a:r>
            <a:endParaRPr lang="en-US" sz="12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946" y="2608432"/>
            <a:ext cx="2934711" cy="219317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96119" y="4983249"/>
            <a:ext cx="3902943" cy="3628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8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Birthweight percentiles (GROW customised centiles) in participants assigned to either rt-CGM or SMBG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4749701" y="1712416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Weitere Befunde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4749701" y="2075631"/>
            <a:ext cx="3902943" cy="1006376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Pharmakotherapie</a:t>
            </a: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CGM vs. SMBG: </a:t>
            </a:r>
            <a:r>
              <a:rPr lang="en-US" sz="1200" b="1" dirty="0">
                <a:solidFill>
                  <a:srgbClr val="27252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61 % vs. 55 %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Höhere Insulindosen im rt-CGM-Arm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Kein signifikanter Unterschied bei Sectio-Rate oder neonataler Hypoglykämie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744938" y="3502912"/>
            <a:ext cx="3902943" cy="1006376"/>
          </a:xfrm>
          <a:prstGeom prst="roundRect">
            <a:avLst>
              <a:gd name="adj" fmla="val 5917"/>
            </a:avLst>
          </a:prstGeom>
          <a:solidFill>
            <a:srgbClr val="E8E8E3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078" y="3688663"/>
            <a:ext cx="177180" cy="141759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10398" y="3620811"/>
            <a:ext cx="3300487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Die intensivere Insulintherapie im rt-CGM-Arm könnte den LGA-Benefit (mit-)erklären — nicht allein die CGM-Technologie selbst.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96119" y="5388620"/>
            <a:ext cx="4004965" cy="826368"/>
          </a:xfrm>
          <a:prstGeom prst="roundRect">
            <a:avLst>
              <a:gd name="adj" fmla="val 7205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42640" y="5535141"/>
            <a:ext cx="3711922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rt-CGM Gruppe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642640" y="5841653"/>
            <a:ext cx="371192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4 %</a:t>
            </a: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LGA-Rate (6/170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)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4642842" y="5388620"/>
            <a:ext cx="4005039" cy="826368"/>
          </a:xfrm>
          <a:prstGeom prst="roundRect">
            <a:avLst>
              <a:gd name="adj" fmla="val 7205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4789363" y="5535141"/>
            <a:ext cx="371199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SMBG Gruppe</a:t>
            </a:r>
            <a:endParaRPr lang="en-US" sz="1350" dirty="0"/>
          </a:p>
        </p:txBody>
      </p:sp>
      <p:sp>
        <p:nvSpPr>
          <p:cNvPr id="19" name="Text 15"/>
          <p:cNvSpPr/>
          <p:nvPr/>
        </p:nvSpPr>
        <p:spPr>
          <a:xfrm>
            <a:off x="4789363" y="5841653"/>
            <a:ext cx="3711997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10 %</a:t>
            </a: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LGA-Rate (18/175)</a:t>
            </a:r>
            <a:endParaRPr lang="en-US" sz="1200" dirty="0"/>
          </a:p>
        </p:txBody>
      </p:sp>
      <p:pic>
        <p:nvPicPr>
          <p:cNvPr id="20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1648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3" name="Grafik 22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4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775" y="620713"/>
            <a:ext cx="49437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 (GRACE)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56" y="1295032"/>
            <a:ext cx="7315200" cy="4114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67756" y="5228998"/>
            <a:ext cx="3943499" cy="180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Schlüsselerklärungen für die Diskrepanz</a:t>
            </a:r>
            <a:endParaRPr lang="en-US" sz="1200" b="1" dirty="0"/>
          </a:p>
        </p:txBody>
      </p:sp>
      <p:sp>
        <p:nvSpPr>
          <p:cNvPr id="7" name="Text 4"/>
          <p:cNvSpPr/>
          <p:nvPr/>
        </p:nvSpPr>
        <p:spPr>
          <a:xfrm>
            <a:off x="967757" y="5426871"/>
            <a:ext cx="4088726" cy="981780"/>
          </a:xfrm>
          <a:prstGeom prst="rect">
            <a:avLst/>
          </a:prstGeom>
          <a:noFill/>
          <a:ln/>
        </p:spPr>
        <p:txBody>
          <a:bodyPr wrap="square" lIns="0" tIns="43416" rIns="0" bIns="0" rtlCol="0" anchor="t">
            <a:noAutofit/>
          </a:bodyPr>
          <a:lstStyle/>
          <a:p>
            <a:pPr marL="172720" indent="-172720" algn="l">
              <a:lnSpc>
                <a:spcPct val="118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SMBG-Intensität: 6×/Tag vs 4x/Tag </a:t>
            </a:r>
          </a:p>
          <a:p>
            <a:pPr marL="172720" indent="-172720">
              <a:lnSpc>
                <a:spcPct val="118000"/>
              </a:lnSpc>
              <a:buSzPct val="100000"/>
              <a:buChar char="•"/>
            </a:pPr>
            <a:r>
              <a:rPr lang="en-US" sz="11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Insulineinsatz</a:t>
            </a:r>
            <a:r>
              <a:rPr lang="en-US" sz="11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: aggressiver im GRACE CGM-Arm - </a:t>
            </a:r>
            <a:r>
              <a:rPr lang="de-CH" sz="1100" dirty="0">
                <a:latin typeface="Lato" panose="020B0604020202020204" charset="0"/>
              </a:rPr>
              <a:t>CGM führte möglicherweise über Therapieintensivierung zum </a:t>
            </a:r>
            <a:r>
              <a:rPr lang="de-CH" sz="1100" dirty="0" err="1">
                <a:latin typeface="Lato" panose="020B0604020202020204" charset="0"/>
              </a:rPr>
              <a:t>Benefit</a:t>
            </a:r>
            <a:r>
              <a:rPr lang="de-CH" sz="1100" dirty="0">
                <a:latin typeface="Lato" panose="020B0604020202020204" charset="0"/>
              </a:rPr>
              <a:t>.</a:t>
            </a:r>
          </a:p>
          <a:p>
            <a:pPr marL="172720" indent="-172720">
              <a:lnSpc>
                <a:spcPct val="118000"/>
              </a:lnSpc>
              <a:buSzPct val="100000"/>
              <a:buChar char="•"/>
            </a:pPr>
            <a:r>
              <a:rPr lang="en-US" sz="11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Unterschiedliche</a:t>
            </a:r>
            <a:r>
              <a:rPr lang="en-US" sz="11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primäre Endpunkte (Kompositum vs. LGA allein)</a:t>
            </a:r>
            <a:endParaRPr lang="en-US" sz="1100" dirty="0">
              <a:latin typeface="Lato" panose="020B060402020202020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5056484" y="5223838"/>
            <a:ext cx="3943499" cy="154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Einschätzung der GRACE-Autoren</a:t>
            </a:r>
            <a:endParaRPr lang="en-US" sz="1200" b="1" dirty="0"/>
          </a:p>
        </p:txBody>
      </p:sp>
      <p:sp>
        <p:nvSpPr>
          <p:cNvPr id="9" name="Text 6"/>
          <p:cNvSpPr/>
          <p:nvPr/>
        </p:nvSpPr>
        <p:spPr>
          <a:xfrm>
            <a:off x="5056483" y="5499951"/>
            <a:ext cx="3943499" cy="4598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71450" indent="-171450" algn="l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Die GRACE-Gruppe diskutiert explizit: Die engere SMBG-Kontrolle in DipGluMo könnte dazu geführt haben, dass der Unterschied zwischen den Armen egalisiert wurde. </a:t>
            </a:r>
            <a:endParaRPr lang="en-US" sz="1100" dirty="0"/>
          </a:p>
        </p:txBody>
      </p:sp>
      <p:pic>
        <p:nvPicPr>
          <p:cNvPr id="10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" name="Grafik 12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4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395288" y="2914110"/>
            <a:ext cx="2497689" cy="14846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CGM bei GDM – Was nehmen wir mit?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3251350" y="1699655"/>
            <a:ext cx="308967" cy="308967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302844" y="1725401"/>
            <a:ext cx="205978" cy="2574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731796" y="1736848"/>
            <a:ext cx="4280818" cy="214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Kein universeller Klasseneffekt belegt</a:t>
            </a:r>
            <a:endParaRPr lang="en-US" sz="1600" b="1" dirty="0"/>
          </a:p>
        </p:txBody>
      </p:sp>
      <p:sp>
        <p:nvSpPr>
          <p:cNvPr id="9" name="Text 6"/>
          <p:cNvSpPr/>
          <p:nvPr/>
        </p:nvSpPr>
        <p:spPr>
          <a:xfrm>
            <a:off x="3731796" y="2050926"/>
            <a:ext cx="4916086" cy="6489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Bisher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keine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klare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Evidenz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,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dass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CGM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besser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als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intensives SMBG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ist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280311" y="2772296"/>
            <a:ext cx="308967" cy="308967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331805" y="2791579"/>
            <a:ext cx="205978" cy="2574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778753" y="2791630"/>
            <a:ext cx="4280818" cy="214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GRACE zeigt: LGA ist reduzierbar – aber wie?</a:t>
            </a:r>
            <a:endParaRPr lang="en-US" sz="1600" b="1" dirty="0"/>
          </a:p>
        </p:txBody>
      </p:sp>
      <p:sp>
        <p:nvSpPr>
          <p:cNvPr id="13" name="Text 10"/>
          <p:cNvSpPr/>
          <p:nvPr/>
        </p:nvSpPr>
        <p:spPr>
          <a:xfrm>
            <a:off x="3778753" y="3167621"/>
            <a:ext cx="4869129" cy="5393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1000"/>
              </a:lnSpc>
            </a:pPr>
            <a:r>
              <a:rPr lang="de-CH" sz="1400" dirty="0">
                <a:latin typeface="Lato" panose="020B0604020202020204" charset="0"/>
              </a:rPr>
              <a:t>Der LGA-</a:t>
            </a:r>
            <a:r>
              <a:rPr lang="de-CH" sz="1400" dirty="0" err="1">
                <a:latin typeface="Lato" panose="020B0604020202020204" charset="0"/>
              </a:rPr>
              <a:t>Benefit</a:t>
            </a:r>
            <a:r>
              <a:rPr lang="de-CH" sz="1400" dirty="0">
                <a:latin typeface="Lato" panose="020B0604020202020204" charset="0"/>
              </a:rPr>
              <a:t> könnte teilweise durch die intensivere Therapie im CGM-Arm vermittelt sein.</a:t>
            </a:r>
            <a:endParaRPr lang="en-US" sz="1400" dirty="0">
              <a:latin typeface="Lato" panose="020B0604020202020204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3268309" y="3809511"/>
            <a:ext cx="308967" cy="308967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342338" y="3819403"/>
            <a:ext cx="205978" cy="2574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3766752" y="3801460"/>
            <a:ext cx="4280818" cy="214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Individuelle Entscheidung — Präferenz zählt</a:t>
            </a:r>
            <a:endParaRPr lang="en-US" sz="1600" b="1" dirty="0"/>
          </a:p>
        </p:txBody>
      </p:sp>
      <p:sp>
        <p:nvSpPr>
          <p:cNvPr id="17" name="Text 14"/>
          <p:cNvSpPr/>
          <p:nvPr/>
        </p:nvSpPr>
        <p:spPr>
          <a:xfrm>
            <a:off x="3766752" y="4174672"/>
            <a:ext cx="5114421" cy="573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Komfort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und Akzeptanz sind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valide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Outcome-Parameter: CGM kann angeboten werden — ressourcenabhängig, nicht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als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Routine.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3302844" y="5074014"/>
            <a:ext cx="308967" cy="308967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383299" y="5114269"/>
            <a:ext cx="205978" cy="2574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3778753" y="5129970"/>
            <a:ext cx="4280818" cy="2145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SMBG </a:t>
            </a:r>
            <a:r>
              <a:rPr lang="en-US" sz="1600" b="1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bleibt</a:t>
            </a:r>
            <a:r>
              <a:rPr lang="en-US" sz="16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1600" b="1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derzeit</a:t>
            </a:r>
            <a:r>
              <a:rPr lang="en-US" sz="16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Standard of Care</a:t>
            </a:r>
            <a:endParaRPr lang="en-US" sz="1600" b="1" dirty="0"/>
          </a:p>
        </p:txBody>
      </p:sp>
      <p:sp>
        <p:nvSpPr>
          <p:cNvPr id="21" name="Text 18"/>
          <p:cNvSpPr/>
          <p:nvPr/>
        </p:nvSpPr>
        <p:spPr>
          <a:xfrm>
            <a:off x="3778752" y="5400142"/>
            <a:ext cx="4869129" cy="6489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Internationaler Konsens 2025: Evidenz für CGM-Benefit bei GDM inkonsistent. SMBG bleibt Standard of Care — CGM als Option bei individueller Präferenz und verfügbaren Ressourcen.</a:t>
            </a:r>
            <a:endParaRPr lang="en-US" sz="1400" dirty="0"/>
          </a:p>
        </p:txBody>
      </p:sp>
      <p:pic>
        <p:nvPicPr>
          <p:cNvPr id="22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1" y="6530021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5" name="Grafik 24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6" name="Textfeld 9">
            <a:extLst>
              <a:ext uri="{FF2B5EF4-FFF2-40B4-BE49-F238E27FC236}">
                <a16:creationId xmlns:a16="http://schemas.microsoft.com/office/drawing/2014/main" id="{B7FED972-0D5A-C9EC-1297-2ED59876D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35000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96119" y="1879378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PE-Screening revisited: Wie wichtig ist Adhärenz?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496119" y="2454959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Rolnik et al. 2026 (ASPRE &amp; SPREE) — präsentiert an der FMF–ISSHP 2026 Präeklampsie-Session</a:t>
            </a:r>
            <a:endParaRPr lang="en-US" sz="1400" dirty="0"/>
          </a:p>
        </p:txBody>
      </p:sp>
      <p:pic>
        <p:nvPicPr>
          <p:cNvPr id="6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2. Thema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819" y="3336022"/>
            <a:ext cx="3726396" cy="24977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96119" y="1684139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Präeklampsie-Prävention – der aktuelle Stand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>
          <a:xfrm>
            <a:off x="394022" y="2339727"/>
            <a:ext cx="4107135" cy="1539776"/>
          </a:xfrm>
          <a:prstGeom prst="roundRect">
            <a:avLst>
              <a:gd name="adj" fmla="val 6629"/>
            </a:avLst>
          </a:prstGeom>
          <a:solidFill>
            <a:srgbClr val="E5E5E0">
              <a:alpha val="95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535781" y="2481486"/>
            <a:ext cx="38236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FMF-Screening im 1. Trimester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35781" y="2844701"/>
            <a:ext cx="382361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Das FMF Competing-Risks-Modell kombiniert maternale Charakteristika, mittleren arteriellen Druck (MAP), uterine Pulsatilitätsindex (UtA-PI) und PlGF. Detektionsrate für Präterme PE: ~75 % bei 10 % FPR.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49701" y="2481486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Aspirin 150 mg/Tag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749701" y="2844701"/>
            <a:ext cx="390294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ASPRE-Trial 2017: Aspirin reduziert präterme PE um 62 % (per-protocol). Empfehlung: Hochrisikofrauen erhalten Aspirin 150 mg/Tag ab 11–14 SSW bis 36 SSW.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96119" y="4038972"/>
            <a:ext cx="8151763" cy="1020589"/>
          </a:xfrm>
          <a:prstGeom prst="roundRect">
            <a:avLst>
              <a:gd name="adj" fmla="val 5834"/>
            </a:avLst>
          </a:prstGeom>
          <a:solidFill>
            <a:srgbClr val="B6D6FC"/>
          </a:solidFill>
          <a:ln/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77" y="4239741"/>
            <a:ext cx="177180" cy="141759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956816" y="4216152"/>
            <a:ext cx="7549307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Schweiz ab 1. Juli 2026: Das EDI hat auf Empfehlung der ELGK den Ersttrimester-Test auf Präeklampsie (MAP, UtA-PI, PlGF) in die KLV aufgenommen (Art. 13 Bst. bquater). Das FMF-Screening ist damit kassenpflichtig — gemäss SGGG Expertenbrief Nr. 80.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267519" y="5398682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Offene Frage: Wie stark beeinflusst die Adhärenz den klinischen </a:t>
            </a:r>
            <a:r>
              <a:rPr lang="en-US" b="1" dirty="0" err="1">
                <a:solidFill>
                  <a:srgbClr val="27252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Nutzen</a:t>
            </a:r>
            <a:r>
              <a:rPr lang="en-US" b="1" dirty="0">
                <a:solidFill>
                  <a:srgbClr val="27252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</a:t>
            </a:r>
          </a:p>
          <a:p>
            <a:pPr marL="0" indent="0" algn="ctr">
              <a:lnSpc>
                <a:spcPct val="133000"/>
              </a:lnSpc>
              <a:buNone/>
            </a:pPr>
            <a:r>
              <a:rPr lang="en-US" b="1" dirty="0">
                <a:solidFill>
                  <a:srgbClr val="27252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— und wen schützt Aspirin wirklich?</a:t>
            </a:r>
            <a:endParaRPr lang="en-US" dirty="0"/>
          </a:p>
        </p:txBody>
      </p:sp>
      <p:pic>
        <p:nvPicPr>
          <p:cNvPr id="14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3212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7" name="Grafik 16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8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96119" y="1768450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Studiendesign – Rolnik et al. 2026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496119" y="2565797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Datenbasis &amp; Population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496119" y="2929012"/>
            <a:ext cx="3902943" cy="1282750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Kombinierte Daten aus ASPRE-Trial und SPREE-Kohorte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51.024 Einlingsschwangerschaften ≥24 SSW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FMF-Screening 11+0 bis 13+6 SSW (MAP, UtA-PI, PlGF)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Monte-Carlo-Simulationen für Adhärenz- und Risikoverteilungen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749701" y="2565797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Vier Adhärenz-Szenarien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749701" y="2929012"/>
            <a:ext cx="3902943" cy="1055936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Vollständige Adhärenz (100 %)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Trial-basiert (Intention-to-treat)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50 % Adhärenz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Variable Adhärenz positiv korreliert mit Risiko (ρ=0,4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)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96119" y="5133986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Primäre Analysen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96118" y="5390470"/>
            <a:ext cx="8151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Relatives Risiko, absolute Risikoreduktion, Number Needed to Treat (NNT) — stratifiziert nach Baseline-Risiko.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Decision-Curve-</a:t>
            </a:r>
            <a:r>
              <a:rPr lang="en-US" sz="12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Analyse</a:t>
            </a: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Nettobenefit von gezielter vs. universeller Prophylaxe.</a:t>
            </a:r>
            <a:endParaRPr lang="en-US" sz="1200" dirty="0"/>
          </a:p>
        </p:txBody>
      </p:sp>
      <p:pic>
        <p:nvPicPr>
          <p:cNvPr id="11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4" name="Grafik 13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5" name="Textfeld 9"/>
          <p:cNvSpPr txBox="1">
            <a:spLocks noChangeArrowheads="1"/>
          </p:cNvSpPr>
          <p:nvPr/>
        </p:nvSpPr>
        <p:spPr bwMode="auto">
          <a:xfrm>
            <a:off x="611188" y="533400"/>
            <a:ext cx="4897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Material &amp; Methoden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96119" y="1678430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Adhärenz bestimmt den Effekt – Kernergebnisse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496119" y="2416215"/>
            <a:ext cx="3987254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RR 0,25</a:t>
            </a:r>
            <a:endParaRPr lang="en-US" sz="3650" dirty="0"/>
          </a:p>
        </p:txBody>
      </p:sp>
      <p:sp>
        <p:nvSpPr>
          <p:cNvPr id="6" name="Text 4"/>
          <p:cNvSpPr/>
          <p:nvPr/>
        </p:nvSpPr>
        <p:spPr>
          <a:xfrm>
            <a:off x="496119" y="3001266"/>
            <a:ext cx="398725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Volle Adhärenz (100 %)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96119" y="3326470"/>
            <a:ext cx="39872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95% CI 0,09–0,66 — stärkster Schutzeffekt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660553" y="2414934"/>
            <a:ext cx="3987329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RR 0,70</a:t>
            </a:r>
            <a:endParaRPr lang="en-US" sz="3650" dirty="0"/>
          </a:p>
        </p:txBody>
      </p:sp>
      <p:sp>
        <p:nvSpPr>
          <p:cNvPr id="9" name="Text 7"/>
          <p:cNvSpPr/>
          <p:nvPr/>
        </p:nvSpPr>
        <p:spPr>
          <a:xfrm>
            <a:off x="4660553" y="3001266"/>
            <a:ext cx="398732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50 % Adhärenz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660553" y="3332515"/>
            <a:ext cx="3987329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95% CI 0,58–0,98 — deutlich abgeschwächter Effekt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96119" y="3969017"/>
            <a:ext cx="3987254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NNT 73–146</a:t>
            </a:r>
            <a:endParaRPr lang="en-US" sz="3650" dirty="0"/>
          </a:p>
        </p:txBody>
      </p:sp>
      <p:sp>
        <p:nvSpPr>
          <p:cNvPr id="12" name="Text 10"/>
          <p:cNvSpPr/>
          <p:nvPr/>
        </p:nvSpPr>
        <p:spPr>
          <a:xfrm>
            <a:off x="496119" y="4514808"/>
            <a:ext cx="398725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Hohes Risiko (1:50–1:100)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96119" y="4790889"/>
            <a:ext cx="39872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Bei hoher Adhärenz — klinisch relevanter Nutzen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731469" y="3975225"/>
            <a:ext cx="3987329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NNT &gt;1000</a:t>
            </a:r>
            <a:endParaRPr lang="en-US" sz="3650" dirty="0"/>
          </a:p>
        </p:txBody>
      </p:sp>
      <p:sp>
        <p:nvSpPr>
          <p:cNvPr id="15" name="Text 13"/>
          <p:cNvSpPr/>
          <p:nvPr/>
        </p:nvSpPr>
        <p:spPr>
          <a:xfrm>
            <a:off x="4644231" y="4514808"/>
            <a:ext cx="398732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Niedriges Risiko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660553" y="4790889"/>
            <a:ext cx="3987329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Selbst bei hoher Adhärenz kaum absoluter Benefit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96119" y="5466879"/>
            <a:ext cx="8151763" cy="793775"/>
          </a:xfrm>
          <a:prstGeom prst="roundRect">
            <a:avLst>
              <a:gd name="adj" fmla="val 7501"/>
            </a:avLst>
          </a:prstGeom>
          <a:solidFill>
            <a:srgbClr val="E8E8E3"/>
          </a:solidFill>
          <a:ln/>
        </p:spPr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824" y="5641577"/>
            <a:ext cx="177180" cy="141759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956816" y="5578662"/>
            <a:ext cx="754930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Variable Adhärenz: Bei Frauen, die ihr Risiko kennen, nähert sich der Effekt dem Per-Protocol-Ergebnis — bei Niedrigrisikopatientinnen tendiert er gegen null.</a:t>
            </a:r>
            <a:endParaRPr lang="en-US" sz="1400" dirty="0"/>
          </a:p>
        </p:txBody>
      </p:sp>
      <p:pic>
        <p:nvPicPr>
          <p:cNvPr id="20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3" name="Grafik 22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4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sp>
        <p:nvSpPr>
          <p:cNvPr id="25" name="Text 5"/>
          <p:cNvSpPr/>
          <p:nvPr/>
        </p:nvSpPr>
        <p:spPr>
          <a:xfrm>
            <a:off x="38919" y="6341301"/>
            <a:ext cx="8608963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33000"/>
              </a:lnSpc>
              <a:buNone/>
            </a:pPr>
            <a:r>
              <a:rPr lang="en-US" sz="8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Rolnik et al., Am J Obstet Gynecol 2026;234(6):1759–1767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81174" y="609005"/>
            <a:ext cx="1122313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E5E5E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ERGEBNISSE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496119" y="1589127"/>
            <a:ext cx="8151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Adhärenz &amp; Risiko bestimmen den Nutzen – Simulationsanalysen</a:t>
            </a:r>
            <a:endParaRPr lang="en-US" sz="2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55" y="3254685"/>
            <a:ext cx="3902943" cy="154357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96119" y="5258485"/>
            <a:ext cx="3902943" cy="7256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8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Relative and absolute measures of treatment effect according to preterm PE risk and adherence. Relative risks (A), absolute risk reductions (B), and numbers needed to treat (C) according to first-trimester preterm preeclampsia risk estimated with the Fetal Medicine Foundation competing risks algorithm</a:t>
            </a:r>
            <a:endParaRPr lang="en-US" sz="8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231" y="2228903"/>
            <a:ext cx="3902943" cy="263641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749701" y="5278785"/>
            <a:ext cx="3902943" cy="5442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8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Adherence-adjusted relative risks with 95% confidence interval (shaded area). With adherence below 42% (RR 0.74, 95% CI 0.64–1.00), the treatment effect is no longer statistically significant.</a:t>
            </a:r>
            <a:endParaRPr lang="en-US" sz="850" dirty="0"/>
          </a:p>
        </p:txBody>
      </p:sp>
      <p:sp>
        <p:nvSpPr>
          <p:cNvPr id="9" name="Text 5"/>
          <p:cNvSpPr/>
          <p:nvPr/>
        </p:nvSpPr>
        <p:spPr>
          <a:xfrm>
            <a:off x="38919" y="6110064"/>
            <a:ext cx="8608963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33000"/>
              </a:lnSpc>
              <a:buNone/>
            </a:pPr>
            <a:r>
              <a:rPr lang="en-US" sz="8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Rolnik et al., Am J Obstet Gynecol 2026;234(6):1759–1767</a:t>
            </a:r>
            <a:endParaRPr lang="en-US" sz="850" dirty="0"/>
          </a:p>
        </p:txBody>
      </p:sp>
      <p:pic>
        <p:nvPicPr>
          <p:cNvPr id="10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4004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" name="Grafik 12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4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486048"/>
            <a:ext cx="7315200" cy="4114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96119" y="5432635"/>
            <a:ext cx="3927277" cy="190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Gezieltes Screening (FMF-Modell)</a:t>
            </a:r>
            <a:endParaRPr lang="en-US" sz="1200" b="1" dirty="0"/>
          </a:p>
        </p:txBody>
      </p:sp>
      <p:sp>
        <p:nvSpPr>
          <p:cNvPr id="7" name="Text 4"/>
          <p:cNvSpPr/>
          <p:nvPr/>
        </p:nvSpPr>
        <p:spPr>
          <a:xfrm>
            <a:off x="500881" y="5667265"/>
            <a:ext cx="4523506" cy="616818"/>
          </a:xfrm>
          <a:prstGeom prst="rect">
            <a:avLst/>
          </a:prstGeom>
          <a:noFill/>
          <a:ln/>
        </p:spPr>
        <p:txBody>
          <a:bodyPr wrap="square" lIns="0" tIns="48733" rIns="0" bIns="0" rtlCol="0" anchor="t">
            <a:noAutofit/>
          </a:bodyPr>
          <a:lstStyle/>
          <a:p>
            <a:pPr marL="193040" indent="-193040" algn="l">
              <a:lnSpc>
                <a:spcPct val="124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Höherer Nettobenefit über alle Risikoschwellen</a:t>
            </a:r>
            <a:endParaRPr lang="en-US" sz="1200" dirty="0"/>
          </a:p>
          <a:p>
            <a:pPr marL="193040" indent="-193040" algn="l">
              <a:lnSpc>
                <a:spcPct val="124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Vermeidet unnötige Behandlung bei Niedrigrisikopatientinnen</a:t>
            </a:r>
            <a:endParaRPr lang="en-US" sz="1200" dirty="0"/>
          </a:p>
          <a:p>
            <a:pPr marL="193040" indent="-193040" algn="l">
              <a:lnSpc>
                <a:spcPct val="124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Maximiert Benefit-Harm-Ratio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725367" y="5432634"/>
            <a:ext cx="3927277" cy="190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Universelle Prophylaxe</a:t>
            </a:r>
            <a:endParaRPr lang="en-US" sz="1200" b="1" dirty="0"/>
          </a:p>
        </p:txBody>
      </p:sp>
      <p:sp>
        <p:nvSpPr>
          <p:cNvPr id="9" name="Text 6"/>
          <p:cNvSpPr/>
          <p:nvPr/>
        </p:nvSpPr>
        <p:spPr>
          <a:xfrm>
            <a:off x="5072707" y="5728358"/>
            <a:ext cx="3927277" cy="616818"/>
          </a:xfrm>
          <a:prstGeom prst="rect">
            <a:avLst/>
          </a:prstGeom>
          <a:noFill/>
          <a:ln/>
        </p:spPr>
        <p:txBody>
          <a:bodyPr wrap="square" lIns="0" tIns="48733" rIns="0" bIns="0" rtlCol="0" anchor="t">
            <a:noAutofit/>
          </a:bodyPr>
          <a:lstStyle/>
          <a:p>
            <a:pPr marL="193040" indent="-193040" algn="l">
              <a:lnSpc>
                <a:spcPct val="124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Geringerer Nettobenefit bei niedrigen Risikoschwellen</a:t>
            </a:r>
            <a:endParaRPr lang="en-US" sz="1200" dirty="0"/>
          </a:p>
          <a:p>
            <a:pPr marL="193040" indent="-193040" algn="l">
              <a:lnSpc>
                <a:spcPct val="124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Hohe NNT in der Gesamtpopulation</a:t>
            </a:r>
            <a:endParaRPr lang="en-US" sz="1200" dirty="0"/>
          </a:p>
          <a:p>
            <a:pPr marL="193040" indent="-193040" algn="l">
              <a:lnSpc>
                <a:spcPct val="124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Unnötige Exposition bei Niedrigrisikopatientinnen</a:t>
            </a:r>
            <a:endParaRPr lang="en-US" sz="1200" dirty="0"/>
          </a:p>
        </p:txBody>
      </p:sp>
      <p:pic>
        <p:nvPicPr>
          <p:cNvPr id="10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6724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" name="Grafik 12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4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sp>
        <p:nvSpPr>
          <p:cNvPr id="4" name="Text 2"/>
          <p:cNvSpPr/>
          <p:nvPr/>
        </p:nvSpPr>
        <p:spPr>
          <a:xfrm>
            <a:off x="500881" y="1532131"/>
            <a:ext cx="8151763" cy="3807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Decision-Curve-Analyse: Gezielt schlägt Universal</a:t>
            </a:r>
            <a:endParaRPr lang="en-US" sz="2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204" y="3688932"/>
            <a:ext cx="1326054" cy="265210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84204" y="1685874"/>
            <a:ext cx="2465387" cy="18029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PE-Screening &amp; Aspirin – Was nehmen wir mit?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3925119" y="1774775"/>
            <a:ext cx="313953" cy="313953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977394" y="1800895"/>
            <a:ext cx="20932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376440" y="1822698"/>
            <a:ext cx="4271442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Adhärenz ist kein Nebenschauplatz</a:t>
            </a:r>
            <a:endParaRPr lang="en-US" sz="1350" b="1" dirty="0"/>
          </a:p>
        </p:txBody>
      </p:sp>
      <p:sp>
        <p:nvSpPr>
          <p:cNvPr id="9" name="Text 6"/>
          <p:cNvSpPr/>
          <p:nvPr/>
        </p:nvSpPr>
        <p:spPr>
          <a:xfrm>
            <a:off x="4376440" y="2123108"/>
            <a:ext cx="4271442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Der Schutzeffekt von Aspirin hängt massgeblich von der Einnahmetreue ab. RR 0,25 bei 100 % vs. RR 0,70 bei 50 % Adhärenz — ein klinisch entscheidender Unterschied.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925119" y="3062213"/>
            <a:ext cx="313953" cy="313953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977394" y="3088332"/>
            <a:ext cx="20932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376440" y="3110136"/>
            <a:ext cx="4271442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Absoluter Nutzen ist risikoproportional</a:t>
            </a:r>
            <a:endParaRPr lang="en-US" sz="1350" b="1" dirty="0"/>
          </a:p>
        </p:txBody>
      </p:sp>
      <p:sp>
        <p:nvSpPr>
          <p:cNvPr id="13" name="Text 10"/>
          <p:cNvSpPr/>
          <p:nvPr/>
        </p:nvSpPr>
        <p:spPr>
          <a:xfrm>
            <a:off x="4376439" y="3410545"/>
            <a:ext cx="4363299" cy="442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NNT 73–146 bei Hochrisikopatientinnen (1:50–1:100) vs. &gt;1000 bei Niedrigrisiko. Aspirin schützt nur dort, wo das Risiko real ist.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3925119" y="4128195"/>
            <a:ext cx="313953" cy="313953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977394" y="4154314"/>
            <a:ext cx="20932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376440" y="4176117"/>
            <a:ext cx="4271442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FMF-Screening-and-Treat ist überlegen</a:t>
            </a:r>
            <a:endParaRPr lang="en-US" sz="1400" b="1" dirty="0"/>
          </a:p>
        </p:txBody>
      </p:sp>
      <p:sp>
        <p:nvSpPr>
          <p:cNvPr id="17" name="Text 14"/>
          <p:cNvSpPr/>
          <p:nvPr/>
        </p:nvSpPr>
        <p:spPr>
          <a:xfrm>
            <a:off x="4376439" y="4574307"/>
            <a:ext cx="4623545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2000"/>
              </a:lnSpc>
            </a:pP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Gezieltes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Screening maximiert den Nettobenefit und vermeidet unnötige Behandlung. </a:t>
            </a:r>
            <a:r>
              <a:rPr lang="de-CH" sz="1200" dirty="0">
                <a:latin typeface="Lato" panose="020B0604020202020204" charset="0"/>
              </a:rPr>
              <a:t>Die risikobasierte Screen-</a:t>
            </a:r>
            <a:r>
              <a:rPr lang="de-CH" sz="1200" dirty="0" err="1">
                <a:latin typeface="Lato" panose="020B0604020202020204" charset="0"/>
              </a:rPr>
              <a:t>and</a:t>
            </a:r>
            <a:r>
              <a:rPr lang="de-CH" sz="1200" dirty="0">
                <a:latin typeface="Lato" panose="020B0604020202020204" charset="0"/>
              </a:rPr>
              <a:t>-</a:t>
            </a:r>
            <a:r>
              <a:rPr lang="de-CH" sz="1200" dirty="0" err="1">
                <a:latin typeface="Lato" panose="020B0604020202020204" charset="0"/>
              </a:rPr>
              <a:t>Treat</a:t>
            </a:r>
            <a:r>
              <a:rPr lang="de-CH" sz="1200" dirty="0">
                <a:latin typeface="Lato" panose="020B0604020202020204" charset="0"/>
              </a:rPr>
              <a:t>-Strategie zeigte einen höheren Net </a:t>
            </a:r>
            <a:r>
              <a:rPr lang="de-CH" sz="1200" dirty="0" err="1">
                <a:latin typeface="Lato" panose="020B0604020202020204" charset="0"/>
              </a:rPr>
              <a:t>Benefit</a:t>
            </a:r>
            <a:r>
              <a:rPr lang="de-CH" sz="1200" dirty="0">
                <a:latin typeface="Lato" panose="020B0604020202020204" charset="0"/>
              </a:rPr>
              <a:t> als universelle Prophylaxe.</a:t>
            </a:r>
            <a:endParaRPr lang="en-US" sz="1200" dirty="0">
              <a:latin typeface="Lato" panose="020B0604020202020204" charset="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3925119" y="5415632"/>
            <a:ext cx="313953" cy="313953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977394" y="5441752"/>
            <a:ext cx="20932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4376440" y="5463555"/>
            <a:ext cx="4271442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Adhärenzförderung</a:t>
            </a:r>
            <a:r>
              <a:rPr lang="en-US" sz="14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1400" b="1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als</a:t>
            </a:r>
            <a:r>
              <a:rPr lang="en-US" sz="14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1400" b="1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Therapieziel</a:t>
            </a:r>
            <a:endParaRPr lang="en-US" sz="1400" b="1" dirty="0"/>
          </a:p>
        </p:txBody>
      </p:sp>
      <p:sp>
        <p:nvSpPr>
          <p:cNvPr id="21" name="Text 18"/>
          <p:cNvSpPr/>
          <p:nvPr/>
        </p:nvSpPr>
        <p:spPr>
          <a:xfrm>
            <a:off x="4376440" y="5763964"/>
            <a:ext cx="4363298" cy="577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2000"/>
              </a:lnSpc>
            </a:pPr>
            <a:r>
              <a:rPr lang="de-CH" sz="1200" dirty="0">
                <a:latin typeface="Lato" panose="020B0604020202020204" charset="0"/>
              </a:rPr>
              <a:t>Der potenzielle Nutzen von Aspirin kann nur realisiert werden, wenn es tatsächlich eingenommen wird. Adhärenz sollte deshalb aktiv thematisiert und gefördert werden.</a:t>
            </a:r>
            <a:endParaRPr lang="en-US" sz="1200" dirty="0">
              <a:latin typeface="Lato" panose="020B0604020202020204" charset="0"/>
            </a:endParaRPr>
          </a:p>
        </p:txBody>
      </p:sp>
      <p:pic>
        <p:nvPicPr>
          <p:cNvPr id="22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1144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5" name="Grafik 24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6" name="Textfeld 9">
            <a:extLst>
              <a:ext uri="{FF2B5EF4-FFF2-40B4-BE49-F238E27FC236}">
                <a16:creationId xmlns:a16="http://schemas.microsoft.com/office/drawing/2014/main" id="{B7FED972-0D5A-C9EC-1297-2ED59876D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35000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90" y="1455522"/>
            <a:ext cx="2539314" cy="506506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925119" y="2182625"/>
            <a:ext cx="4722763" cy="20587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>
              <a:lnSpc>
                <a:spcPct val="104000"/>
              </a:lnSpc>
            </a:pPr>
            <a:r>
              <a:rPr lang="en-US" sz="2800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Nifedipin vs. Labetalol bei Schwangerschaftshypertonie – GIANT Panda </a:t>
            </a:r>
          </a:p>
          <a:p>
            <a:pPr>
              <a:lnSpc>
                <a:spcPct val="104000"/>
              </a:lnSpc>
            </a:pPr>
            <a:endParaRPr lang="en-US" sz="2800" dirty="0">
              <a:latin typeface="Gelasio" pitchFamily="34" charset="0"/>
              <a:ea typeface="Gelasio" pitchFamily="34" charset="-122"/>
              <a:cs typeface="Gelasio" pitchFamily="34" charset="-120"/>
            </a:endParaRPr>
          </a:p>
          <a:p>
            <a:pPr>
              <a:lnSpc>
                <a:spcPct val="104000"/>
              </a:lnSpc>
            </a:pPr>
            <a:r>
              <a:rPr lang="en-US" sz="2800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- </a:t>
            </a:r>
            <a:r>
              <a:rPr lang="en-US" sz="2800" dirty="0" err="1">
                <a:latin typeface="Gelasio" pitchFamily="34" charset="0"/>
                <a:ea typeface="Gelasio" pitchFamily="34" charset="-122"/>
                <a:cs typeface="Gelasio" pitchFamily="34" charset="-120"/>
              </a:rPr>
              <a:t>präsentiert</a:t>
            </a:r>
            <a:r>
              <a:rPr lang="en-US" sz="2800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800" dirty="0" err="1">
                <a:latin typeface="Gelasio" pitchFamily="34" charset="0"/>
                <a:ea typeface="Gelasio" pitchFamily="34" charset="-122"/>
                <a:cs typeface="Gelasio" pitchFamily="34" charset="-120"/>
              </a:rPr>
              <a:t>als</a:t>
            </a:r>
            <a:r>
              <a:rPr lang="en-US" sz="2800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sv-SE" sz="2800" dirty="0">
                <a:latin typeface="Gelasio" panose="020B0604020202020204" charset="0"/>
                <a:cs typeface="Gelasio" panose="020B0604020202020204" charset="0"/>
              </a:rPr>
              <a:t>Late Breaking Abstract beim </a:t>
            </a:r>
            <a:r>
              <a:rPr lang="en-US" sz="2800" dirty="0">
                <a:latin typeface="Gelasio" panose="020B0604020202020204" charset="0"/>
                <a:cs typeface="Gelasio" panose="020B0604020202020204" charset="0"/>
              </a:rPr>
              <a:t>SMFM 2026 Pregnancy Meeting</a:t>
            </a:r>
            <a:endParaRPr lang="de-CH" sz="2800" dirty="0">
              <a:latin typeface="Gelasio" panose="020B0604020202020204" charset="0"/>
              <a:cs typeface="Gelasio" panose="020B060402020202020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3925118" y="4435734"/>
            <a:ext cx="4722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Myers et al. 2026 (Preprint, Lancet) — erstes adäquat gepowertes Head-to-Head-RCT antihypertensiver Therapie in der Schwangerschaft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-2245361" y="6233095"/>
            <a:ext cx="5179963" cy="186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33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©</a:t>
            </a:r>
            <a:r>
              <a:rPr lang="en-US" sz="800" i="1" dirty="0">
                <a:solidFill>
                  <a:srgbClr val="AAAAA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Unsplash (unsplash.com/photos/1703248187251)</a:t>
            </a:r>
            <a:endParaRPr lang="en-US" sz="800" dirty="0"/>
          </a:p>
        </p:txBody>
      </p:sp>
      <p:pic>
        <p:nvPicPr>
          <p:cNvPr id="8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" name="Grafik 10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2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3. Thema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400495" y="1607279"/>
            <a:ext cx="8492679" cy="1897424"/>
          </a:xfrm>
          <a:prstGeom prst="roundRect">
            <a:avLst>
              <a:gd name="adj" fmla="val 5302"/>
            </a:avLst>
          </a:prstGeom>
          <a:solidFill>
            <a:srgbClr val="E5E5E0">
              <a:alpha val="9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533400" y="1722954"/>
            <a:ext cx="8206339" cy="17817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71450" indent="-171450" algn="l">
              <a:lnSpc>
                <a:spcPct val="129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Schwangerschaftshypertonie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: 5–10 % 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aller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Schwangerschaften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; 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Präeklampsie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: 2–5 % </a:t>
            </a:r>
          </a:p>
          <a:p>
            <a:pPr marL="171450" indent="-171450" algn="l">
              <a:lnSpc>
                <a:spcPct val="129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Antihypertensiva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senken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schwere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maternale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Komplikationen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und 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verbessern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perinatale Outcomes.</a:t>
            </a:r>
          </a:p>
          <a:p>
            <a:pPr marL="171450" indent="-171450">
              <a:lnSpc>
                <a:spcPct val="129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Erstlinienoptionen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(AWMF, NICE, WHO): 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Nifedipin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(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Kalziumantagonist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, oral) und Labetalol (α/β-Blocker, oral/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i.v.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) </a:t>
            </a:r>
          </a:p>
          <a:p>
            <a:pPr marL="171450" indent="-171450">
              <a:lnSpc>
                <a:spcPct val="129000"/>
              </a:lnSpc>
              <a:buFont typeface="Arial" panose="020B0604020202020204" pitchFamily="34" charset="0"/>
              <a:buChar char="•"/>
            </a:pPr>
            <a:r>
              <a:rPr lang="de-CH" sz="1400" dirty="0">
                <a:latin typeface="Lato" panose="020B0604020202020204" charset="0"/>
              </a:rPr>
              <a:t>Die Wahl zwischen </a:t>
            </a:r>
            <a:r>
              <a:rPr lang="de-CH" sz="1400" dirty="0" err="1">
                <a:latin typeface="Lato" panose="020B0604020202020204" charset="0"/>
              </a:rPr>
              <a:t>Nifedipin</a:t>
            </a:r>
            <a:r>
              <a:rPr lang="de-CH" sz="1400" dirty="0">
                <a:latin typeface="Lato" panose="020B0604020202020204" charset="0"/>
              </a:rPr>
              <a:t> und </a:t>
            </a:r>
            <a:r>
              <a:rPr lang="de-CH" sz="1400" dirty="0" err="1">
                <a:latin typeface="Lato" panose="020B0604020202020204" charset="0"/>
              </a:rPr>
              <a:t>Labetalol</a:t>
            </a:r>
            <a:r>
              <a:rPr lang="de-CH" sz="1400" dirty="0">
                <a:latin typeface="Lato" panose="020B0604020202020204" charset="0"/>
              </a:rPr>
              <a:t> erfolgt häufig pragmatisch, bisher 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fehlte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ein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adäquat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gepowerter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direkter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Vergleich</a:t>
            </a:r>
            <a:endParaRPr lang="en-US" sz="1400" dirty="0">
              <a:solidFill>
                <a:srgbClr val="272525"/>
              </a:solidFill>
              <a:latin typeface="Lato" panose="020B0604020202020204" charset="0"/>
              <a:ea typeface="Lato" pitchFamily="34" charset="-122"/>
              <a:cs typeface="Lato" pitchFamily="34" charset="-120"/>
            </a:endParaRPr>
          </a:p>
          <a:p>
            <a:pPr marL="171450" indent="-171450" algn="l">
              <a:lnSpc>
                <a:spcPct val="129000"/>
              </a:lnSpc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 rotWithShape="1">
          <a:blip r:embed="rId3"/>
          <a:srcRect b="41719"/>
          <a:stretch/>
        </p:blipFill>
        <p:spPr>
          <a:xfrm>
            <a:off x="1468899" y="3725561"/>
            <a:ext cx="6623506" cy="2286801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8919" y="6233220"/>
            <a:ext cx="8608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29000"/>
              </a:lnSpc>
              <a:buNone/>
            </a:pPr>
            <a:r>
              <a:rPr lang="en-US" sz="800" i="1" dirty="0">
                <a:solidFill>
                  <a:srgbClr val="AAAAA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AWMF S2k-Leitlinie 015-018, 2024</a:t>
            </a:r>
            <a:endParaRPr lang="en-US" sz="800" dirty="0"/>
          </a:p>
        </p:txBody>
      </p:sp>
      <p:pic>
        <p:nvPicPr>
          <p:cNvPr id="15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1397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8" name="Grafik 17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9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cxnSp>
        <p:nvCxnSpPr>
          <p:cNvPr id="21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52441" y="6012362"/>
            <a:ext cx="6256421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Rechteck 24"/>
          <p:cNvSpPr/>
          <p:nvPr/>
        </p:nvSpPr>
        <p:spPr>
          <a:xfrm>
            <a:off x="7093819" y="3609474"/>
            <a:ext cx="654518" cy="211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8"/>
          <p:cNvSpPr/>
          <p:nvPr/>
        </p:nvSpPr>
        <p:spPr>
          <a:xfrm>
            <a:off x="4638004" y="2438897"/>
            <a:ext cx="4014638" cy="3432281"/>
          </a:xfrm>
          <a:prstGeom prst="roundRect">
            <a:avLst>
              <a:gd name="adj" fmla="val 4988"/>
            </a:avLst>
          </a:prstGeom>
          <a:solidFill>
            <a:srgbClr val="E8E8E3"/>
          </a:solidFill>
          <a:ln/>
        </p:spPr>
      </p:sp>
      <p:sp>
        <p:nvSpPr>
          <p:cNvPr id="17" name="Shape 8"/>
          <p:cNvSpPr/>
          <p:nvPr/>
        </p:nvSpPr>
        <p:spPr>
          <a:xfrm>
            <a:off x="384424" y="2443528"/>
            <a:ext cx="4014638" cy="2760568"/>
          </a:xfrm>
          <a:prstGeom prst="roundRect">
            <a:avLst>
              <a:gd name="adj" fmla="val 4988"/>
            </a:avLst>
          </a:prstGeom>
          <a:solidFill>
            <a:srgbClr val="E8E8E3"/>
          </a:solidFill>
          <a:ln/>
        </p:spPr>
      </p:sp>
      <p:sp>
        <p:nvSpPr>
          <p:cNvPr id="4" name="Text 2"/>
          <p:cNvSpPr/>
          <p:nvPr/>
        </p:nvSpPr>
        <p:spPr>
          <a:xfrm>
            <a:off x="848221" y="1687706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Studiendesign – GIANT Panda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496119" y="2605707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Studiendesign &amp; Population</a:t>
            </a:r>
            <a:endParaRPr lang="en-US" sz="1400" b="1" dirty="0"/>
          </a:p>
        </p:txBody>
      </p:sp>
      <p:sp>
        <p:nvSpPr>
          <p:cNvPr id="6" name="Text 4"/>
          <p:cNvSpPr/>
          <p:nvPr/>
        </p:nvSpPr>
        <p:spPr>
          <a:xfrm>
            <a:off x="496118" y="2936618"/>
            <a:ext cx="3902943" cy="1332309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Pragmatisches, offenes, multizentrisches RCT</a:t>
            </a:r>
            <a:endParaRPr lang="en-US" sz="14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57 Geburtshilfezentren in England und Wales</a:t>
            </a:r>
            <a:endParaRPr lang="en-US" sz="14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Rekrutierung: Juni 2021 – Januar 2025</a:t>
            </a:r>
            <a:endParaRPr lang="en-US" sz="14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 = 2254 Frauen randomisiert (1127 pro Gruppe)</a:t>
            </a:r>
            <a:endParaRPr lang="en-US" sz="14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Outcome-Daten: 2208 Frauen, 2323 Kinder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749699" y="2603319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Zwei Ko-primäre Endpunkte</a:t>
            </a:r>
            <a:endParaRPr lang="en-US" sz="1400" b="1" dirty="0"/>
          </a:p>
        </p:txBody>
      </p:sp>
      <p:sp>
        <p:nvSpPr>
          <p:cNvPr id="8" name="Text 6"/>
          <p:cNvSpPr/>
          <p:nvPr/>
        </p:nvSpPr>
        <p:spPr>
          <a:xfrm>
            <a:off x="4749701" y="3037220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SzPct val="1500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12F2B"/>
                </a:solidFill>
                <a:latin typeface="Lato" panose="020B0604020202020204" charset="0"/>
                <a:ea typeface="Gelasio" pitchFamily="34" charset="-122"/>
                <a:cs typeface="Gelasio" pitchFamily="34" charset="-120"/>
              </a:rPr>
              <a:t>Maternal (Überlegenheitshypothese):</a:t>
            </a:r>
            <a:endParaRPr lang="en-US" sz="1400" dirty="0">
              <a:latin typeface="Lato" panose="020B060402020202020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749701" y="3356768"/>
            <a:ext cx="390294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Anteil der Tage von Randomisierung bis Geburt mit systolischem RR ≥160 mmHg (gemessen durch Fachpersonal).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749701" y="4447597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85750" indent="-285750" algn="l">
              <a:lnSpc>
                <a:spcPct val="104000"/>
              </a:lnSpc>
              <a:buSzPct val="150000"/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12F2B"/>
                </a:solidFill>
                <a:latin typeface="Lato" panose="020B0604020202020204" charset="0"/>
                <a:ea typeface="Gelasio" pitchFamily="34" charset="-122"/>
                <a:cs typeface="Gelasio" pitchFamily="34" charset="-120"/>
              </a:rPr>
              <a:t>Perinatal (Nicht-Unterlegenheitshypothese):</a:t>
            </a:r>
            <a:endParaRPr lang="en-US" sz="1400" dirty="0">
              <a:latin typeface="Lato" panose="020B060402020202020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749700" y="4822277"/>
            <a:ext cx="390294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Kombinierter Endpunkt: fetaler/neonataler Tod oder Aufnahme auf Neonatologie.</a:t>
            </a:r>
            <a:endParaRPr lang="en-US" sz="1400" dirty="0"/>
          </a:p>
        </p:txBody>
      </p:sp>
      <p:pic>
        <p:nvPicPr>
          <p:cNvPr id="12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" name="Grafik 14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6" name="Textfeld 9"/>
          <p:cNvSpPr txBox="1">
            <a:spLocks noChangeArrowheads="1"/>
          </p:cNvSpPr>
          <p:nvPr/>
        </p:nvSpPr>
        <p:spPr bwMode="auto">
          <a:xfrm>
            <a:off x="611188" y="533400"/>
            <a:ext cx="4897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Material &amp; Methoden</a:t>
            </a:r>
          </a:p>
        </p:txBody>
      </p:sp>
      <p:sp>
        <p:nvSpPr>
          <p:cNvPr id="2" name="Rechteck 1"/>
          <p:cNvSpPr/>
          <p:nvPr/>
        </p:nvSpPr>
        <p:spPr>
          <a:xfrm>
            <a:off x="432723" y="1725711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🐼</a:t>
            </a:r>
            <a:endParaRPr lang="de-CH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3048919" y="1502100"/>
            <a:ext cx="8151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Nifedipin</a:t>
            </a:r>
            <a:r>
              <a:rPr lang="en-US" sz="2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vs. Labetalol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96119" y="2090812"/>
            <a:ext cx="3987254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12% vs. 11%</a:t>
            </a:r>
            <a:endParaRPr lang="en-US" sz="3650" dirty="0"/>
          </a:p>
        </p:txBody>
      </p:sp>
      <p:sp>
        <p:nvSpPr>
          <p:cNvPr id="6" name="Text 4"/>
          <p:cNvSpPr/>
          <p:nvPr/>
        </p:nvSpPr>
        <p:spPr>
          <a:xfrm>
            <a:off x="496119" y="2735759"/>
            <a:ext cx="398725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Maternaler Endpunkt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96119" y="3042270"/>
            <a:ext cx="398725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Tage mit RR ≥160 mmHg — adj. Differenz 0,010 (95% CI −0,003 bis 0,023) — kein signifikanter Unterschied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660553" y="2090812"/>
            <a:ext cx="3987329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32% vs. 31%</a:t>
            </a:r>
            <a:endParaRPr lang="en-US" sz="3650" dirty="0"/>
          </a:p>
        </p:txBody>
      </p:sp>
      <p:sp>
        <p:nvSpPr>
          <p:cNvPr id="9" name="Text 7"/>
          <p:cNvSpPr/>
          <p:nvPr/>
        </p:nvSpPr>
        <p:spPr>
          <a:xfrm>
            <a:off x="4660553" y="2735759"/>
            <a:ext cx="398732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Perinataler Endpunkt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660553" y="3042270"/>
            <a:ext cx="3987329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Neonataler Tod oder NI-Aufnahme — adj. Risikodifferenz 0,010 (95% CI −0,014 bis 0,033) — Nicht-Unterlegenheit bestätigt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96119" y="3850258"/>
            <a:ext cx="3987254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39% vs. 45%</a:t>
            </a:r>
            <a:endParaRPr lang="en-US" sz="3650" dirty="0"/>
          </a:p>
        </p:txBody>
      </p:sp>
      <p:sp>
        <p:nvSpPr>
          <p:cNvPr id="12" name="Text 10"/>
          <p:cNvSpPr/>
          <p:nvPr/>
        </p:nvSpPr>
        <p:spPr>
          <a:xfrm>
            <a:off x="496119" y="4495205"/>
            <a:ext cx="398725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Unerwünschte Wirkungen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96119" y="4801716"/>
            <a:ext cx="3987254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Häufig in beiden Gruppen — Nifedipin etwas besser verträglich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660553" y="3850258"/>
            <a:ext cx="3987329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1% vs. 1%</a:t>
            </a:r>
            <a:endParaRPr lang="en-US" sz="3650" dirty="0"/>
          </a:p>
        </p:txBody>
      </p:sp>
      <p:sp>
        <p:nvSpPr>
          <p:cNvPr id="15" name="Text 13"/>
          <p:cNvSpPr/>
          <p:nvPr/>
        </p:nvSpPr>
        <p:spPr>
          <a:xfrm>
            <a:off x="4660553" y="4495205"/>
            <a:ext cx="398732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Schwere</a:t>
            </a: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135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Nebenwirkungen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660553" y="4801716"/>
            <a:ext cx="3987329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Keine maternalen schweren Ereignisse — vergleichbare fetale/neonatale SAE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96119" y="5414814"/>
            <a:ext cx="8151763" cy="793775"/>
          </a:xfrm>
          <a:prstGeom prst="roundRect">
            <a:avLst>
              <a:gd name="adj" fmla="val 7501"/>
            </a:avLst>
          </a:prstGeom>
          <a:solidFill>
            <a:srgbClr val="E8E8E3"/>
          </a:solidFill>
          <a:ln/>
        </p:spPr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77" y="5556900"/>
            <a:ext cx="177180" cy="141759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956816" y="5464091"/>
            <a:ext cx="754930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 err="1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Subgruppenanalyse</a:t>
            </a:r>
            <a:r>
              <a:rPr lang="en-US" sz="14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: </a:t>
            </a:r>
            <a:r>
              <a:rPr lang="en-US" sz="1400" dirty="0" err="1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Bei</a:t>
            </a:r>
            <a:r>
              <a:rPr lang="en-US" sz="14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schwarzer</a:t>
            </a:r>
            <a:r>
              <a:rPr lang="en-US" sz="14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Ethnizität</a:t>
            </a:r>
            <a:r>
              <a:rPr lang="en-US" sz="14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signifikant weniger Tage mit schwerer Hypertonie unter Nifedipin (12% vs. 15%, p&lt;0,01) — einziger signifikanter Subgruppeneffekt.</a:t>
            </a:r>
            <a:endParaRPr lang="en-US" sz="1400" dirty="0"/>
          </a:p>
        </p:txBody>
      </p:sp>
      <p:pic>
        <p:nvPicPr>
          <p:cNvPr id="20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3" name="Grafik 22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4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8919" y="6310164"/>
            <a:ext cx="8608963" cy="133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21000"/>
              </a:lnSpc>
              <a:buNone/>
            </a:pPr>
            <a:r>
              <a:rPr lang="en-US" sz="700" i="1" dirty="0" err="1">
                <a:solidFill>
                  <a:srgbClr val="AAAAA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nach</a:t>
            </a:r>
            <a:r>
              <a:rPr lang="en-US" sz="700" i="1" dirty="0">
                <a:solidFill>
                  <a:srgbClr val="AAAAA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Myers et al., GIANT Panda Trial, Preprint Lancet 2026. DOI: 10.2139/ssrn.6883100</a:t>
            </a:r>
            <a:endParaRPr lang="en-US" sz="700" dirty="0"/>
          </a:p>
        </p:txBody>
      </p:sp>
      <p:pic>
        <p:nvPicPr>
          <p:cNvPr id="4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Grafik 6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8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060" y="1583653"/>
            <a:ext cx="7009416" cy="45853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496119" y="1849934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9287" y="1876499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956816" y="1898674"/>
            <a:ext cx="7691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de-CH" sz="1400" b="1" dirty="0" err="1">
                <a:latin typeface="Gelasio" panose="020B0604020202020204" charset="0"/>
                <a:cs typeface="Gelasio" panose="020B0604020202020204" charset="0"/>
              </a:rPr>
              <a:t>Nifedipin</a:t>
            </a:r>
            <a:r>
              <a:rPr lang="de-CH" sz="1400" b="1" dirty="0">
                <a:latin typeface="Gelasio" panose="020B0604020202020204" charset="0"/>
                <a:cs typeface="Gelasio" panose="020B0604020202020204" charset="0"/>
              </a:rPr>
              <a:t> und </a:t>
            </a:r>
            <a:r>
              <a:rPr lang="de-CH" sz="1400" b="1" dirty="0" err="1">
                <a:latin typeface="Gelasio" panose="020B0604020202020204" charset="0"/>
                <a:cs typeface="Gelasio" panose="020B0604020202020204" charset="0"/>
              </a:rPr>
              <a:t>Labetalol</a:t>
            </a:r>
            <a:r>
              <a:rPr lang="de-CH" sz="1400" b="1" dirty="0">
                <a:latin typeface="Gelasio" panose="020B0604020202020204" charset="0"/>
                <a:cs typeface="Gelasio" panose="020B0604020202020204" charset="0"/>
              </a:rPr>
              <a:t> sind insgesamt vergleichbare Erstlinienoptionen</a:t>
            </a:r>
            <a:endParaRPr lang="en-US" sz="1400" b="1" dirty="0">
              <a:latin typeface="Gelasio" panose="020B0604020202020204" charset="0"/>
              <a:cs typeface="Gelasio" panose="020B060402020202020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56816" y="2301247"/>
            <a:ext cx="76910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Beide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Substanzen bleiben valide Erstlinienoptionen — die Wahl kann individualisiert werden.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96119" y="2896827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9287" y="2923394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956816" y="2905683"/>
            <a:ext cx="7691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Interessantes</a:t>
            </a:r>
            <a:r>
              <a:rPr lang="en-US" sz="14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Signal </a:t>
            </a:r>
            <a:r>
              <a:rPr lang="en-US" sz="1400" b="1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bei</a:t>
            </a:r>
            <a:r>
              <a:rPr lang="en-US" sz="14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1400" b="1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Patientinnen</a:t>
            </a:r>
            <a:r>
              <a:rPr lang="en-US" sz="14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1400" b="1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schwarzer</a:t>
            </a:r>
            <a:r>
              <a:rPr lang="en-US" sz="14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1400" b="1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Ethnizität</a:t>
            </a:r>
            <a:endParaRPr lang="en-US" sz="1400" b="1" dirty="0"/>
          </a:p>
        </p:txBody>
      </p:sp>
      <p:sp>
        <p:nvSpPr>
          <p:cNvPr id="12" name="Text 10"/>
          <p:cNvSpPr/>
          <p:nvPr/>
        </p:nvSpPr>
        <p:spPr>
          <a:xfrm>
            <a:off x="956816" y="3253285"/>
            <a:ext cx="8043168" cy="3889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de-CH" sz="1400" dirty="0">
                <a:latin typeface="Lato" panose="020B0604020202020204" charset="0"/>
              </a:rPr>
              <a:t>In der präspezifizierten Subgruppenanalyse zeigte sich bei Schwarzen Frauen weniger schwere Hypertonie unter </a:t>
            </a:r>
            <a:r>
              <a:rPr lang="de-CH" sz="1400" dirty="0" err="1">
                <a:latin typeface="Lato" panose="020B0604020202020204" charset="0"/>
              </a:rPr>
              <a:t>Nifedipin</a:t>
            </a:r>
            <a:r>
              <a:rPr lang="de-CH" sz="1400" dirty="0">
                <a:latin typeface="Lato" panose="020B0604020202020204" charset="0"/>
              </a:rPr>
              <a:t> – noch keine Grundlage für eine </a:t>
            </a:r>
            <a:r>
              <a:rPr lang="de-CH" sz="1400" dirty="0" err="1">
                <a:latin typeface="Lato" panose="020B0604020202020204" charset="0"/>
              </a:rPr>
              <a:t>ethnizitätsbasierte</a:t>
            </a:r>
            <a:r>
              <a:rPr lang="de-CH" sz="1400" dirty="0">
                <a:latin typeface="Lato" panose="020B0604020202020204" charset="0"/>
              </a:rPr>
              <a:t> Therapieempfehlung</a:t>
            </a:r>
            <a:r>
              <a:rPr lang="de-CH" sz="1400" dirty="0"/>
              <a:t>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96119" y="4034582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9287" y="4061147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956816" y="4083248"/>
            <a:ext cx="7691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Sicherheitsprofil: Keine Überraschungen</a:t>
            </a:r>
            <a:endParaRPr lang="en-US" sz="1400" b="1" dirty="0"/>
          </a:p>
        </p:txBody>
      </p:sp>
      <p:sp>
        <p:nvSpPr>
          <p:cNvPr id="16" name="Text 14"/>
          <p:cNvSpPr/>
          <p:nvPr/>
        </p:nvSpPr>
        <p:spPr>
          <a:xfrm>
            <a:off x="956816" y="4389760"/>
            <a:ext cx="76910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Keine maternalen schweren Ereignisse in beiden Gruppen. Unerwünschte Wirkungen häufig, aber unter Nifedipin etwas seltener (39% vs. 45%).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96119" y="5126906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9287" y="5153471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4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956816" y="5175572"/>
            <a:ext cx="7691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Leitlinienrelevanz: Wahlfreiheit evidenzbasiert</a:t>
            </a:r>
            <a:endParaRPr lang="en-US" sz="1400" b="1" dirty="0"/>
          </a:p>
        </p:txBody>
      </p:sp>
      <p:sp>
        <p:nvSpPr>
          <p:cNvPr id="20" name="Text 18"/>
          <p:cNvSpPr/>
          <p:nvPr/>
        </p:nvSpPr>
        <p:spPr>
          <a:xfrm>
            <a:off x="956816" y="5482084"/>
            <a:ext cx="76910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GIANT Panda liefert erstmals die Evidenz für gleichwertige Optionen. Internationale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Leitlinien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(AWMF, NICE, WHO) können beide Substanzen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gleichberechtigt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empfehlen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400" dirty="0"/>
          </a:p>
        </p:txBody>
      </p:sp>
      <p:pic>
        <p:nvPicPr>
          <p:cNvPr id="21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4" name="Grafik 23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5" name="Textfeld 9">
            <a:extLst>
              <a:ext uri="{FF2B5EF4-FFF2-40B4-BE49-F238E27FC236}">
                <a16:creationId xmlns:a16="http://schemas.microsoft.com/office/drawing/2014/main" id="{B7FED972-0D5A-C9EC-1297-2ED59876D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35000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3908859" y="1836313"/>
            <a:ext cx="4722763" cy="1842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>
              <a:lnSpc>
                <a:spcPct val="104000"/>
              </a:lnSpc>
            </a:pPr>
            <a:r>
              <a:rPr lang="de-CH" sz="2800" dirty="0">
                <a:latin typeface="Lato" panose="020B0604020202020204" charset="0"/>
              </a:rPr>
              <a:t>RSV-Prävention: </a:t>
            </a:r>
            <a:r>
              <a:rPr lang="de-CH" sz="2800" dirty="0" err="1">
                <a:latin typeface="Lato" panose="020B0604020202020204" charset="0"/>
              </a:rPr>
              <a:t>maternale</a:t>
            </a:r>
            <a:r>
              <a:rPr lang="de-CH" sz="2800" dirty="0">
                <a:latin typeface="Lato" panose="020B0604020202020204" charset="0"/>
              </a:rPr>
              <a:t> Impfung und passive Immunisierung im Vergleich</a:t>
            </a:r>
          </a:p>
          <a:p>
            <a:pPr>
              <a:lnSpc>
                <a:spcPct val="104000"/>
              </a:lnSpc>
            </a:pPr>
            <a:r>
              <a:rPr lang="de-CH" sz="2800" dirty="0">
                <a:latin typeface="Lato" panose="020B0604020202020204" charset="0"/>
              </a:rPr>
              <a:t> </a:t>
            </a:r>
          </a:p>
          <a:p>
            <a:pPr>
              <a:lnSpc>
                <a:spcPct val="104000"/>
              </a:lnSpc>
            </a:pPr>
            <a:r>
              <a:rPr lang="de-CH" sz="2800" dirty="0">
                <a:latin typeface="Lato" panose="020B0604020202020204" charset="0"/>
              </a:rPr>
              <a:t>(</a:t>
            </a:r>
            <a:r>
              <a:rPr lang="sv-SE" sz="2800" dirty="0">
                <a:latin typeface="Lato" panose="020B0604020202020204" charset="0"/>
              </a:rPr>
              <a:t>DGPGM 2026 Stuttgart – Session „Pränatale Infektionen“)</a:t>
            </a:r>
            <a:endParaRPr lang="en-US" sz="2750" dirty="0"/>
          </a:p>
        </p:txBody>
      </p:sp>
      <p:pic>
        <p:nvPicPr>
          <p:cNvPr id="7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1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4. Thema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8859" y="3886668"/>
            <a:ext cx="4157112" cy="1982449"/>
          </a:xfrm>
          <a:prstGeom prst="rect">
            <a:avLst/>
          </a:prstGeom>
        </p:spPr>
      </p:pic>
      <p:pic>
        <p:nvPicPr>
          <p:cNvPr id="1026" name="Picture 2" descr="Neue Information zur RSV Prophylaxe - Frauenpraxis Sargan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45429"/>
            <a:ext cx="3366456" cy="4856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3"/>
          <p:cNvSpPr/>
          <p:nvPr/>
        </p:nvSpPr>
        <p:spPr>
          <a:xfrm>
            <a:off x="354358" y="4402017"/>
            <a:ext cx="4107135" cy="1312962"/>
          </a:xfrm>
          <a:prstGeom prst="roundRect">
            <a:avLst>
              <a:gd name="adj" fmla="val 7774"/>
            </a:avLst>
          </a:prstGeom>
          <a:solidFill>
            <a:srgbClr val="E5E5E0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96119" y="1829556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RSV-Prävention im Säuglingsalter - zwei Strategien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>
          <a:xfrm>
            <a:off x="394022" y="2579206"/>
            <a:ext cx="4107135" cy="1312962"/>
          </a:xfrm>
          <a:prstGeom prst="roundRect">
            <a:avLst>
              <a:gd name="adj" fmla="val 7774"/>
            </a:avLst>
          </a:prstGeom>
          <a:solidFill>
            <a:srgbClr val="E5E5E0">
              <a:alpha val="95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496119" y="2720823"/>
            <a:ext cx="38236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Nirsevimab (seit 2023)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96119" y="3038005"/>
            <a:ext cx="3823618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Monoklonaler Antikörper mit verlängerter Halbwertszeit. Einmalige i.m.-Injektion beim Neugeborenen. Direkte passive Immunisierung des Kindes. 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6455" y="4585457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RSVpreF-Impfung (seit 2024)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56456" y="4896576"/>
            <a:ext cx="390294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Bivalenter RSV-Präfusions-F-Protein-Impfstoff. Einmalige Impfung in der Schwangerschaft (32–36 SSW). Schutz über maternale Antikörperübertragung. </a:t>
            </a:r>
            <a:endParaRPr lang="en-US" sz="1100" dirty="0"/>
          </a:p>
        </p:txBody>
      </p:sp>
      <p:pic>
        <p:nvPicPr>
          <p:cNvPr id="11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4" name="Grafik 13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5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687815"/>
            <a:ext cx="4540746" cy="302716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96119" y="1687041"/>
            <a:ext cx="8151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RSV-Prävention Uptake – Frauenklinik Bern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Saison 2025/2026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395288" y="5998285"/>
            <a:ext cx="2915543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8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Uptake RSV-Prävention (n=500)</a:t>
            </a:r>
            <a:endParaRPr lang="en-US" sz="850" dirty="0"/>
          </a:p>
        </p:txBody>
      </p:sp>
      <p:sp>
        <p:nvSpPr>
          <p:cNvPr id="8" name="Text 4"/>
          <p:cNvSpPr/>
          <p:nvPr/>
        </p:nvSpPr>
        <p:spPr>
          <a:xfrm>
            <a:off x="5543516" y="5973632"/>
            <a:ext cx="2458343" cy="3628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850" i="1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Einflussfaktoren</a:t>
            </a:r>
            <a:r>
              <a:rPr lang="en-US" sz="8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für die </a:t>
            </a:r>
            <a:r>
              <a:rPr lang="en-US" sz="850" i="1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Auswahl</a:t>
            </a:r>
            <a:r>
              <a:rPr lang="en-US" sz="8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der </a:t>
            </a:r>
            <a:r>
              <a:rPr lang="en-US" sz="850" i="1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Therapie</a:t>
            </a:r>
            <a:r>
              <a:rPr lang="en-US" sz="8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(OR)</a:t>
            </a:r>
            <a:endParaRPr lang="en-US" sz="850" dirty="0"/>
          </a:p>
        </p:txBody>
      </p:sp>
      <p:pic>
        <p:nvPicPr>
          <p:cNvPr id="11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1397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4" name="Grafik 13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5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657" y="3077256"/>
            <a:ext cx="4025327" cy="2683551"/>
          </a:xfrm>
          <a:prstGeom prst="rect">
            <a:avLst/>
          </a:prstGeom>
        </p:spPr>
      </p:pic>
      <p:pic>
        <p:nvPicPr>
          <p:cNvPr id="2050" name="Picture 2" descr="Schweizer Fahne - 10 aussergewöhnlichen Fakten zu unserer Fahn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1" t="1" r="13969" b="5345"/>
          <a:stretch/>
        </p:blipFill>
        <p:spPr bwMode="auto">
          <a:xfrm>
            <a:off x="7578080" y="1620838"/>
            <a:ext cx="1376414" cy="659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79" y="2924706"/>
            <a:ext cx="4427621" cy="295174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96119" y="1593875"/>
            <a:ext cx="8151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Studiendesign – nationale </a:t>
            </a:r>
            <a:r>
              <a:rPr lang="en-US" sz="27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Kohortenstudie</a:t>
            </a: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7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Frankreich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496119" y="2834208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Datenbasis &amp; Population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496119" y="3197423"/>
            <a:ext cx="3902943" cy="2289125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Nationales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Gesundheitsdatensystem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Frankreich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(SNDS)</a:t>
            </a:r>
            <a:endParaRPr lang="en-US" sz="1200" dirty="0">
              <a:latin typeface="Lato" panose="020B0604020202020204" charset="0"/>
            </a:endParaRPr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Alle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Kinder 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geboren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1. Sept. 2024 – 28. Feb. 2025 in 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Frankreich</a:t>
            </a:r>
            <a:endParaRPr lang="en-US" sz="1200" dirty="0">
              <a:latin typeface="Lato" panose="020B0604020202020204" charset="0"/>
            </a:endParaRPr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N = 164.140 Kinder 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eingeschlossen</a:t>
            </a:r>
            <a:endParaRPr lang="en-US" sz="1200" dirty="0">
              <a:latin typeface="Lato" panose="020B0604020202020204" charset="0"/>
            </a:endParaRPr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103.062 (62,8%) 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Nirsevimab-Gruppe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(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Injektion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bei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Geburt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)</a:t>
            </a:r>
            <a:endParaRPr lang="en-US" sz="1200" dirty="0">
              <a:latin typeface="Lato" panose="020B0604020202020204" charset="0"/>
            </a:endParaRPr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61.078 (37,2%) 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RSVpreF-Gruppe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(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maternale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Impfung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28–36 SSW)</a:t>
            </a:r>
            <a:endParaRPr lang="en-US" sz="1200" dirty="0">
              <a:latin typeface="Lato" panose="020B0604020202020204" charset="0"/>
            </a:endParaRPr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Matching 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nach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Geburtsdatum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, Region, 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Geschlecht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 (je 42.098 pro </a:t>
            </a:r>
            <a:r>
              <a:rPr lang="en-US" sz="1200" dirty="0" err="1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Gruppe</a:t>
            </a: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)</a:t>
            </a:r>
            <a:endParaRPr lang="en-US" sz="1200" dirty="0">
              <a:latin typeface="Lato" panose="020B060402020202020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749701" y="2834208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Methodik &amp; Endpunkte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749701" y="3197423"/>
            <a:ext cx="3902943" cy="1736378"/>
          </a:xfrm>
          <a:prstGeom prst="rect">
            <a:avLst/>
          </a:prstGeom>
          <a:noFill/>
          <a:ln/>
        </p:spPr>
        <p:txBody>
          <a:bodyPr wrap="square" lIns="0" tIns="56707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Retrospektive Kohortenstudie mit Propensity-Score-Analyse</a:t>
            </a:r>
            <a:endParaRPr lang="en-US" sz="1100" dirty="0">
              <a:latin typeface="Lato" panose="020B0604020202020204" charset="0"/>
            </a:endParaRPr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Primärer Endpunkt: RSV-bedingte LRTI-Hospitalisierung bis Alter 6 Monate</a:t>
            </a:r>
            <a:endParaRPr lang="en-US" sz="1100" dirty="0">
              <a:latin typeface="Lato" panose="020B0604020202020204" charset="0"/>
            </a:endParaRPr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Sekundäranalyse: Einfluss des Zeitintervalls RSVpreF-Impfung bis Geburt</a:t>
            </a:r>
            <a:endParaRPr lang="en-US" sz="1100" dirty="0">
              <a:latin typeface="Lato" panose="020B0604020202020204" charset="0"/>
            </a:endParaRPr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Follow-up: 6 Monate</a:t>
            </a:r>
            <a:endParaRPr lang="en-US" sz="1100" dirty="0">
              <a:latin typeface="Lato" panose="020B0604020202020204" charset="0"/>
            </a:endParaRPr>
          </a:p>
        </p:txBody>
      </p:sp>
      <p:pic>
        <p:nvPicPr>
          <p:cNvPr id="9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353226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3" name="Textfeld 9"/>
          <p:cNvSpPr txBox="1">
            <a:spLocks noChangeArrowheads="1"/>
          </p:cNvSpPr>
          <p:nvPr/>
        </p:nvSpPr>
        <p:spPr bwMode="auto">
          <a:xfrm>
            <a:off x="611188" y="533400"/>
            <a:ext cx="4897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Material &amp; Methoden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07491" y="1593354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Nirsevimab</a:t>
            </a: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war </a:t>
            </a:r>
            <a:r>
              <a:rPr lang="en-US" sz="27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überlegen</a:t>
            </a: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– aber mit wichtiger Nuance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496119" y="2232582"/>
            <a:ext cx="3987254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OR 0,78</a:t>
            </a:r>
            <a:endParaRPr lang="en-US" sz="3650" dirty="0"/>
          </a:p>
        </p:txBody>
      </p:sp>
      <p:sp>
        <p:nvSpPr>
          <p:cNvPr id="6" name="Text 4"/>
          <p:cNvSpPr/>
          <p:nvPr/>
        </p:nvSpPr>
        <p:spPr>
          <a:xfrm>
            <a:off x="496119" y="2925762"/>
            <a:ext cx="398725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Nirsevimab vs. RSVpreF gesamt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96119" y="3340039"/>
            <a:ext cx="398725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95% CI 0,70–0,86 — 22% Reduktion der Hospitalisierungswahrscheinlichkeit zugunsten Nirsevimab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644229" y="2233156"/>
            <a:ext cx="3987329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0,83% vs. 0,96%</a:t>
            </a:r>
            <a:endParaRPr lang="en-US" sz="3650" dirty="0"/>
          </a:p>
        </p:txBody>
      </p:sp>
      <p:sp>
        <p:nvSpPr>
          <p:cNvPr id="9" name="Text 7"/>
          <p:cNvSpPr/>
          <p:nvPr/>
        </p:nvSpPr>
        <p:spPr>
          <a:xfrm>
            <a:off x="4644230" y="2927209"/>
            <a:ext cx="398732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Absolute Hospitalisierungsrate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660553" y="3356514"/>
            <a:ext cx="3987329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350/42.098 (Nirsevimab) vs. 403/42.098 (RSVpreF) — 753 RSV-LRTI-Hospitalisierungen total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96119" y="4017175"/>
            <a:ext cx="3987254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OR 0,45</a:t>
            </a:r>
            <a:endParaRPr lang="en-US" sz="3650" dirty="0"/>
          </a:p>
        </p:txBody>
      </p:sp>
      <p:sp>
        <p:nvSpPr>
          <p:cNvPr id="12" name="Text 10"/>
          <p:cNvSpPr/>
          <p:nvPr/>
        </p:nvSpPr>
        <p:spPr>
          <a:xfrm>
            <a:off x="496119" y="4708524"/>
            <a:ext cx="398725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RSVpreF &lt;4 Wochen vor Geburt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96119" y="4955513"/>
            <a:ext cx="3987254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95% CI 0,32–0,63 — Nirsevimab deutlich überlegen bei kurzem Impf-Geburts-Intervall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660553" y="4017174"/>
            <a:ext cx="3987329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OR 1,01</a:t>
            </a:r>
            <a:endParaRPr lang="en-US" sz="3650" dirty="0"/>
          </a:p>
        </p:txBody>
      </p:sp>
      <p:sp>
        <p:nvSpPr>
          <p:cNvPr id="15" name="Text 13"/>
          <p:cNvSpPr/>
          <p:nvPr/>
        </p:nvSpPr>
        <p:spPr>
          <a:xfrm>
            <a:off x="4660553" y="4715999"/>
            <a:ext cx="3987329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RSVpreF ≥8 Wochen vor Geburt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660553" y="4973844"/>
            <a:ext cx="3987329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95% CI 0,77–1,32 — kein signifikanter Unterschied zu Nirsevimab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68349" y="5605382"/>
            <a:ext cx="8151763" cy="793775"/>
          </a:xfrm>
          <a:prstGeom prst="roundRect">
            <a:avLst>
              <a:gd name="adj" fmla="val 7501"/>
            </a:avLst>
          </a:prstGeom>
          <a:solidFill>
            <a:srgbClr val="E8E8E3"/>
          </a:solidFill>
          <a:ln/>
        </p:spPr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824" y="5788578"/>
            <a:ext cx="177180" cy="141759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956816" y="5717897"/>
            <a:ext cx="754930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Schlüsselbefund: Je früher die RSVpreF-Impfung in der Schwangerschaft (≥8 Wochen </a:t>
            </a:r>
            <a:r>
              <a:rPr lang="en-US" sz="1200" dirty="0" err="1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vor</a:t>
            </a:r>
            <a:r>
              <a:rPr lang="en-US" sz="12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Geburt</a:t>
            </a:r>
            <a:r>
              <a:rPr lang="en-US" sz="12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), desto vergleichbarer der Schutz mit Nirsevimab. Das Timing der maternalen </a:t>
            </a:r>
            <a:r>
              <a:rPr lang="en-US" sz="1200" dirty="0" err="1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Impfung</a:t>
            </a:r>
            <a:r>
              <a:rPr lang="en-US" sz="1200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war entscheidend.</a:t>
            </a:r>
            <a:endParaRPr lang="en-US" sz="1200" dirty="0"/>
          </a:p>
        </p:txBody>
      </p:sp>
      <p:pic>
        <p:nvPicPr>
          <p:cNvPr id="20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354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3" name="Grafik 22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4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5"/>
          <p:cNvSpPr/>
          <p:nvPr/>
        </p:nvSpPr>
        <p:spPr>
          <a:xfrm>
            <a:off x="309078" y="1600121"/>
            <a:ext cx="8411034" cy="1541565"/>
          </a:xfrm>
          <a:prstGeom prst="roundRect">
            <a:avLst>
              <a:gd name="adj" fmla="val 7501"/>
            </a:avLst>
          </a:prstGeom>
          <a:solidFill>
            <a:srgbClr val="E8E8E3"/>
          </a:solidFill>
          <a:ln/>
        </p:spPr>
      </p:sp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49" y="3693378"/>
            <a:ext cx="8151763" cy="19197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47132" y="5859651"/>
            <a:ext cx="8608963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850" i="1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Effectiveness of RSVpreF maternal vaccine versus nirsevimab newborn immunisation against RSV-related LRTI hospitalisations, according to timing of vaccination</a:t>
            </a:r>
            <a:endParaRPr lang="en-US" sz="850" dirty="0"/>
          </a:p>
        </p:txBody>
      </p:sp>
      <p:sp>
        <p:nvSpPr>
          <p:cNvPr id="4" name="Text 1"/>
          <p:cNvSpPr/>
          <p:nvPr/>
        </p:nvSpPr>
        <p:spPr>
          <a:xfrm>
            <a:off x="395288" y="6249035"/>
            <a:ext cx="8608963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33000"/>
              </a:lnSpc>
              <a:buNone/>
            </a:pPr>
            <a:r>
              <a:rPr lang="en-US" sz="850" i="1" dirty="0">
                <a:solidFill>
                  <a:srgbClr val="AAAAAA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Valtuille, Fafi et al., Lancet Child Adolesc Health 2026;10(7):481–490. DOI: 10.1016/S2352-4642(26)00075-1</a:t>
            </a:r>
            <a:endParaRPr lang="en-US" sz="850" dirty="0"/>
          </a:p>
        </p:txBody>
      </p:sp>
      <p:pic>
        <p:nvPicPr>
          <p:cNvPr id="5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9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95288" y="1472155"/>
            <a:ext cx="797934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ato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B0604020202020204" charset="0"/>
              </a:rPr>
              <a:t> Bei </a:t>
            </a:r>
            <a:r>
              <a:rPr kumimoji="0" lang="de-DE" altLang="de-DE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B0604020202020204" charset="0"/>
              </a:rPr>
              <a:t>maternaler</a:t>
            </a:r>
            <a:r>
              <a:rPr kumimoji="0" lang="de-DE" altLang="de-DE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B0604020202020204" charset="0"/>
              </a:rPr>
              <a:t> Impfung 32+0–36+6 SSW: </a:t>
            </a:r>
            <a:r>
              <a:rPr kumimoji="0" lang="de-DE" altLang="de-DE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B0604020202020204" charset="0"/>
              </a:rPr>
              <a:t>Nirsevimab</a:t>
            </a:r>
            <a:r>
              <a:rPr kumimoji="0" lang="de-DE" altLang="de-DE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B0604020202020204" charset="0"/>
              </a:rPr>
              <a:t> bei Geburt mit 22 % weniger RSV-bedingten </a:t>
            </a:r>
            <a:r>
              <a:rPr kumimoji="0" lang="de-DE" altLang="de-DE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B0604020202020204" charset="0"/>
              </a:rPr>
              <a:t>Hospitalisationen</a:t>
            </a:r>
            <a:r>
              <a:rPr kumimoji="0" lang="de-DE" altLang="de-DE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B0604020202020204" charset="0"/>
              </a:rPr>
              <a:t> assoziiert (OR 0,78; 95 % KI 0,70–0,87).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altLang="de-DE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ato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B0604020202020204" charset="0"/>
              </a:rPr>
              <a:t> Bei </a:t>
            </a:r>
            <a:r>
              <a:rPr kumimoji="0" lang="de-DE" altLang="de-DE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B0604020202020204" charset="0"/>
              </a:rPr>
              <a:t>maternaler</a:t>
            </a:r>
            <a:r>
              <a:rPr kumimoji="0" lang="de-DE" altLang="de-DE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B0604020202020204" charset="0"/>
              </a:rPr>
              <a:t> Impfung 28+0–31+6 SSW: kein signifikanter Unterschied gegenüber </a:t>
            </a:r>
            <a:r>
              <a:rPr kumimoji="0" lang="de-DE" altLang="de-DE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ato" panose="020B0604020202020204" charset="0"/>
              </a:rPr>
              <a:t>Nirsevimab</a:t>
            </a:r>
            <a:r>
              <a:rPr kumimoji="0" lang="de-DE" altLang="de-DE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ato" panose="020B0604020202020204" charset="0"/>
              </a:rPr>
              <a:t> (OR 0,89; 95 % KI 0,72–1,10).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96119" y="1479486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RSV-Prävention – Was </a:t>
            </a:r>
            <a:r>
              <a:rPr lang="en-US" sz="27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ist</a:t>
            </a: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7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besser</a:t>
            </a: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?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>
          <a:xfrm>
            <a:off x="496119" y="2078691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9287" y="2173290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956816" y="2109437"/>
            <a:ext cx="7691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de-CH" sz="1600" b="1" dirty="0">
                <a:latin typeface="Gelasio" panose="020B0604020202020204" charset="0"/>
                <a:cs typeface="Gelasio" panose="020B0604020202020204" charset="0"/>
              </a:rPr>
              <a:t>Beide Strategien schützen – </a:t>
            </a:r>
            <a:r>
              <a:rPr lang="de-CH" sz="1600" b="1" dirty="0" err="1">
                <a:latin typeface="Gelasio" panose="020B0604020202020204" charset="0"/>
                <a:cs typeface="Gelasio" panose="020B0604020202020204" charset="0"/>
              </a:rPr>
              <a:t>Nirsevimab</a:t>
            </a:r>
            <a:r>
              <a:rPr lang="de-CH" sz="1600" b="1" dirty="0">
                <a:latin typeface="Gelasio" panose="020B0604020202020204" charset="0"/>
                <a:cs typeface="Gelasio" panose="020B0604020202020204" charset="0"/>
              </a:rPr>
              <a:t> war im direkten Real-World-Vergleich </a:t>
            </a:r>
          </a:p>
          <a:p>
            <a:pPr>
              <a:lnSpc>
                <a:spcPct val="104000"/>
              </a:lnSpc>
            </a:pPr>
            <a:r>
              <a:rPr lang="de-CH" sz="1600" b="1" dirty="0">
                <a:latin typeface="Gelasio" panose="020B0604020202020204" charset="0"/>
                <a:cs typeface="Gelasio" panose="020B0604020202020204" charset="0"/>
              </a:rPr>
              <a:t>in dieser Kohorte insgesamt stärker</a:t>
            </a:r>
            <a:endParaRPr lang="en-US" sz="1600" b="1" dirty="0">
              <a:latin typeface="Gelasio" panose="020B0604020202020204" charset="0"/>
              <a:cs typeface="Gelasio" panose="020B060402020202020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956816" y="2642115"/>
            <a:ext cx="76910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de-CH" sz="1400" dirty="0" err="1">
                <a:latin typeface="Lato" panose="020B0604020202020204" charset="0"/>
              </a:rPr>
              <a:t>Nirsevimab</a:t>
            </a:r>
            <a:r>
              <a:rPr lang="de-CH" sz="1400" dirty="0">
                <a:latin typeface="Lato" panose="020B0604020202020204" charset="0"/>
              </a:rPr>
              <a:t> bei Geburt war mit weniger RSV-bedingten </a:t>
            </a:r>
            <a:r>
              <a:rPr lang="de-CH" sz="1400" dirty="0" err="1">
                <a:latin typeface="Lato" panose="020B0604020202020204" charset="0"/>
              </a:rPr>
              <a:t>Hospitalisationen</a:t>
            </a:r>
            <a:r>
              <a:rPr lang="de-CH" sz="1400" dirty="0">
                <a:latin typeface="Lato" panose="020B0604020202020204" charset="0"/>
              </a:rPr>
              <a:t> assoziiert als die </a:t>
            </a:r>
            <a:r>
              <a:rPr lang="de-CH" sz="1400" dirty="0" err="1">
                <a:latin typeface="Lato" panose="020B0604020202020204" charset="0"/>
              </a:rPr>
              <a:t>maternale</a:t>
            </a:r>
            <a:r>
              <a:rPr lang="de-CH" sz="1400" dirty="0">
                <a:latin typeface="Lato" panose="020B0604020202020204" charset="0"/>
              </a:rPr>
              <a:t> </a:t>
            </a:r>
            <a:r>
              <a:rPr lang="de-CH" sz="1400" dirty="0" err="1">
                <a:latin typeface="Lato" panose="020B0604020202020204" charset="0"/>
              </a:rPr>
              <a:t>RSVpreF</a:t>
            </a:r>
            <a:r>
              <a:rPr lang="de-CH" sz="1400" dirty="0">
                <a:latin typeface="Lato" panose="020B0604020202020204" charset="0"/>
              </a:rPr>
              <a:t>-Impfung: </a:t>
            </a:r>
            <a:r>
              <a:rPr lang="en-US" sz="14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22% Reduktion der RSV-Hospitalisierungen vs. RSVpreF (OR 0,78). </a:t>
            </a:r>
            <a:endParaRPr lang="en-US" sz="1400" dirty="0">
              <a:latin typeface="Lato" panose="020B060402020202020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96117" y="3313225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9287" y="3348037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956813" y="3346736"/>
            <a:ext cx="7691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de-CH" sz="1600" b="1" dirty="0">
                <a:latin typeface="Gelasio" panose="020B0604020202020204" charset="0"/>
                <a:cs typeface="Gelasio" panose="020B0604020202020204" charset="0"/>
              </a:rPr>
              <a:t>Der Zeitpunkt der </a:t>
            </a:r>
            <a:r>
              <a:rPr lang="de-CH" sz="1600" b="1" dirty="0" err="1">
                <a:latin typeface="Gelasio" panose="020B0604020202020204" charset="0"/>
                <a:cs typeface="Gelasio" panose="020B0604020202020204" charset="0"/>
              </a:rPr>
              <a:t>maternalen</a:t>
            </a:r>
            <a:r>
              <a:rPr lang="de-CH" sz="1600" b="1" dirty="0">
                <a:latin typeface="Gelasio" panose="020B0604020202020204" charset="0"/>
                <a:cs typeface="Gelasio" panose="020B0604020202020204" charset="0"/>
              </a:rPr>
              <a:t> Impfung scheint entscheidend zu sein</a:t>
            </a:r>
            <a:endParaRPr lang="en-US" sz="1600" b="1" dirty="0">
              <a:latin typeface="Gelasio" panose="020B0604020202020204" charset="0"/>
              <a:cs typeface="Gelasio" panose="020B060402020202020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56816" y="3701324"/>
            <a:ext cx="76910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de-CH" sz="1400" dirty="0">
                <a:latin typeface="Lato" panose="020B0604020202020204" charset="0"/>
              </a:rPr>
              <a:t>Je länger der Abstand zwischen </a:t>
            </a:r>
            <a:r>
              <a:rPr lang="de-CH" sz="1400" dirty="0" err="1">
                <a:latin typeface="Lato" panose="020B0604020202020204" charset="0"/>
              </a:rPr>
              <a:t>maternaler</a:t>
            </a:r>
            <a:r>
              <a:rPr lang="de-CH" sz="1400" dirty="0">
                <a:latin typeface="Lato" panose="020B0604020202020204" charset="0"/>
              </a:rPr>
              <a:t> Impfung und Geburt, desto kleiner wurde der Unterschied. Bei Impfung 28+0–31+6 SSW bzw. ≥8 Wochen vor Geburt war kein signifikanter Vorteil von </a:t>
            </a:r>
            <a:r>
              <a:rPr lang="de-CH" sz="1400" dirty="0" err="1">
                <a:latin typeface="Lato" panose="020B0604020202020204" charset="0"/>
              </a:rPr>
              <a:t>Nirsevimab</a:t>
            </a:r>
            <a:r>
              <a:rPr lang="de-CH" sz="1400" dirty="0">
                <a:latin typeface="Lato" panose="020B0604020202020204" charset="0"/>
              </a:rPr>
              <a:t> mehr nachweisbar.</a:t>
            </a:r>
            <a:endParaRPr lang="en-US" sz="1400" dirty="0">
              <a:latin typeface="Lato" panose="020B060402020202020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96119" y="4609027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9287" y="4634762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956814" y="4656938"/>
            <a:ext cx="7691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Implikation für die </a:t>
            </a:r>
            <a:r>
              <a:rPr lang="en-US" sz="1600" b="1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Schwangerenvorsorge</a:t>
            </a:r>
            <a:r>
              <a:rPr lang="en-US" sz="16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in der Schweiz</a:t>
            </a:r>
            <a:endParaRPr lang="en-US" sz="1600" b="1" dirty="0"/>
          </a:p>
        </p:txBody>
      </p:sp>
      <p:sp>
        <p:nvSpPr>
          <p:cNvPr id="16" name="Text 14"/>
          <p:cNvSpPr/>
          <p:nvPr/>
        </p:nvSpPr>
        <p:spPr>
          <a:xfrm>
            <a:off x="956815" y="5005727"/>
            <a:ext cx="6781897" cy="806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33000"/>
              </a:lnSpc>
            </a:pPr>
            <a:r>
              <a:rPr lang="de-CH" sz="1400" dirty="0">
                <a:latin typeface="Lato" panose="020B0604020202020204" charset="0"/>
              </a:rPr>
              <a:t>Unsere aktuelle Empfehlung bleibt valide: </a:t>
            </a:r>
            <a:r>
              <a:rPr lang="de-CH" sz="1400" dirty="0" err="1">
                <a:latin typeface="Lato" panose="020B0604020202020204" charset="0"/>
              </a:rPr>
              <a:t>maternale</a:t>
            </a:r>
            <a:r>
              <a:rPr lang="de-CH" sz="1400" dirty="0">
                <a:latin typeface="Lato" panose="020B0604020202020204" charset="0"/>
              </a:rPr>
              <a:t> </a:t>
            </a:r>
            <a:r>
              <a:rPr lang="de-CH" sz="1400" dirty="0" err="1">
                <a:latin typeface="Lato" panose="020B0604020202020204" charset="0"/>
              </a:rPr>
              <a:t>RSVpreF</a:t>
            </a:r>
            <a:r>
              <a:rPr lang="de-CH" sz="1400" dirty="0">
                <a:latin typeface="Lato" panose="020B0604020202020204" charset="0"/>
              </a:rPr>
              <a:t>-Impfung ab 32 SSW oder </a:t>
            </a:r>
            <a:r>
              <a:rPr lang="de-CH" sz="1400" dirty="0" err="1">
                <a:latin typeface="Lato" panose="020B0604020202020204" charset="0"/>
              </a:rPr>
              <a:t>Nirsevimab</a:t>
            </a:r>
            <a:r>
              <a:rPr lang="de-CH" sz="1400" dirty="0">
                <a:latin typeface="Lato" panose="020B0604020202020204" charset="0"/>
              </a:rPr>
              <a:t> </a:t>
            </a:r>
          </a:p>
          <a:p>
            <a:pPr>
              <a:lnSpc>
                <a:spcPct val="133000"/>
              </a:lnSpc>
            </a:pPr>
            <a:r>
              <a:rPr lang="de-CH" sz="1400" dirty="0">
                <a:latin typeface="Lato" panose="020B0604020202020204" charset="0"/>
              </a:rPr>
              <a:t>beim Neugeborenen. Die neuen Daten liefern jedoch ein wichtiges Signal: Für die Effektivität der </a:t>
            </a:r>
          </a:p>
          <a:p>
            <a:pPr>
              <a:lnSpc>
                <a:spcPct val="133000"/>
              </a:lnSpc>
            </a:pPr>
            <a:r>
              <a:rPr lang="de-CH" sz="1400" dirty="0" err="1">
                <a:latin typeface="Lato" panose="020B0604020202020204" charset="0"/>
              </a:rPr>
              <a:t>maternalen</a:t>
            </a:r>
            <a:r>
              <a:rPr lang="de-CH" sz="1400" dirty="0">
                <a:latin typeface="Lato" panose="020B0604020202020204" charset="0"/>
              </a:rPr>
              <a:t> Impfung könnte der Abstand zwischen Impfung und Geburt entscheidender sein als bisher </a:t>
            </a:r>
          </a:p>
          <a:p>
            <a:pPr>
              <a:lnSpc>
                <a:spcPct val="133000"/>
              </a:lnSpc>
            </a:pPr>
            <a:r>
              <a:rPr lang="de-CH" sz="1400" dirty="0">
                <a:latin typeface="Lato" panose="020B0604020202020204" charset="0"/>
              </a:rPr>
              <a:t>angenommen.</a:t>
            </a:r>
            <a:endParaRPr lang="en-US" sz="1400" dirty="0">
              <a:latin typeface="Lato" panose="020B060402020202020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56816" y="5544412"/>
            <a:ext cx="76910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1200" dirty="0"/>
          </a:p>
        </p:txBody>
      </p:sp>
      <p:pic>
        <p:nvPicPr>
          <p:cNvPr id="21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6724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4" name="Grafik 23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6" name="Textfeld 9">
            <a:extLst>
              <a:ext uri="{FF2B5EF4-FFF2-40B4-BE49-F238E27FC236}">
                <a16:creationId xmlns:a16="http://schemas.microsoft.com/office/drawing/2014/main" id="{B7FED972-0D5A-C9EC-1297-2ED59876D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058" y="524436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 rotWithShape="1">
          <a:blip r:embed="rId3"/>
          <a:srcRect l="-1684" t="1194" r="1684" b="25828"/>
          <a:stretch/>
        </p:blipFill>
        <p:spPr>
          <a:xfrm>
            <a:off x="-67378" y="1445212"/>
            <a:ext cx="3696519" cy="507244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710809"/>
            <a:ext cx="4722763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Propranolol </a:t>
            </a:r>
            <a:r>
              <a:rPr lang="en-US" sz="27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bei</a:t>
            </a: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27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Plazentachorioangiom</a:t>
            </a: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– eine neue nicht-invasive </a:t>
            </a:r>
            <a:r>
              <a:rPr lang="en-US" sz="275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Therapieoption</a:t>
            </a: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? (ISUOG 2026)</a:t>
            </a:r>
            <a:endParaRPr lang="en-US" sz="2750" dirty="0"/>
          </a:p>
        </p:txBody>
      </p:sp>
      <p:pic>
        <p:nvPicPr>
          <p:cNvPr id="6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9992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5. Thema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5119" y="3811604"/>
            <a:ext cx="4828620" cy="200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583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96119" y="1650578"/>
            <a:ext cx="8151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Chorioangiom: selten – aber potenziell lebensbedrohlich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496119" y="2654108"/>
            <a:ext cx="8151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Grosse Chorioangiome können durch ausgeprägte Vaskularisation und arteriovenöses Shunting zu fetaler hämodynamischer Belastung führen.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94022" y="3362251"/>
            <a:ext cx="4107135" cy="1732806"/>
          </a:xfrm>
          <a:prstGeom prst="roundRect">
            <a:avLst>
              <a:gd name="adj" fmla="val 5891"/>
            </a:avLst>
          </a:prstGeom>
          <a:solidFill>
            <a:srgbClr val="E5E5E0">
              <a:alpha val="9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535781" y="3504009"/>
            <a:ext cx="3823618" cy="429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Bisherige Therapie bei schwerer fetaler Beeinträchtigung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35781" y="4088681"/>
            <a:ext cx="3823618" cy="956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Invasive Devaskularisation (fetoskopische Laserkoagulation, Embolisation)</a:t>
            </a:r>
            <a:endParaRPr lang="en-US" sz="12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Technisch anspruchsvoll, relevantes fetales und prozedurales Risiko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35780" y="5272143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Neue Idee – biologische Analogie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35781" y="5605405"/>
            <a:ext cx="3902943" cy="4542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→ Könnte maternales Propranolol auch die Vaskularisation eines Chorioangioms reduzieren?</a:t>
            </a:r>
            <a:endParaRPr lang="en-US" sz="1400" dirty="0"/>
          </a:p>
        </p:txBody>
      </p:sp>
      <p:pic>
        <p:nvPicPr>
          <p:cNvPr id="13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393624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6" name="Grafik 15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17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 rotWithShape="1">
          <a:blip r:embed="rId5"/>
          <a:srcRect t="10889" b="11754"/>
          <a:stretch/>
        </p:blipFill>
        <p:spPr>
          <a:xfrm>
            <a:off x="4957243" y="3345957"/>
            <a:ext cx="3832398" cy="296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533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10"/>
          <p:cNvSpPr/>
          <p:nvPr/>
        </p:nvSpPr>
        <p:spPr>
          <a:xfrm>
            <a:off x="5524062" y="4667077"/>
            <a:ext cx="2179704" cy="1438105"/>
          </a:xfrm>
          <a:prstGeom prst="roundRect">
            <a:avLst>
              <a:gd name="adj" fmla="val 4613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514" y="1544244"/>
            <a:ext cx="8151763" cy="366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Vier Schwangerschaften mit symptomatischem Chorioangiom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51239" y="2057318"/>
            <a:ext cx="8151763" cy="3433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71450" indent="-171450" algn="l">
              <a:lnSpc>
                <a:spcPct val="122000"/>
              </a:lnSpc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Single-center case series · Leiden University Medical Center · n = 4 </a:t>
            </a:r>
          </a:p>
          <a:p>
            <a:pPr marL="171450" indent="-171450" algn="l">
              <a:lnSpc>
                <a:spcPct val="122000"/>
              </a:lnSpc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Maternales</a:t>
            </a: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orales Propranolol </a:t>
            </a:r>
            <a:r>
              <a:rPr lang="en-US" sz="12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bei</a:t>
            </a: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2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grossen</a:t>
            </a: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bzw. progredienten Chorioangiomen mit Zeichen fetaler hämodynamischer Belastung.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7718" y="2759114"/>
            <a:ext cx="2216048" cy="1520621"/>
          </a:xfrm>
          <a:prstGeom prst="roundRect">
            <a:avLst>
              <a:gd name="adj" fmla="val 4613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94505" y="2739237"/>
            <a:ext cx="2179704" cy="1488584"/>
          </a:xfrm>
          <a:prstGeom prst="roundRect">
            <a:avLst>
              <a:gd name="adj" fmla="val 4613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40404" y="2883889"/>
            <a:ext cx="1337912" cy="298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Fall 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743615" y="3305763"/>
            <a:ext cx="1850718" cy="6859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19+6 SSW</a:t>
            </a:r>
            <a:endParaRPr lang="en-US" sz="1200" dirty="0"/>
          </a:p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Tumor 3,2 cm</a:t>
            </a:r>
            <a:endParaRPr lang="en-US" sz="1200" dirty="0"/>
          </a:p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MCA-PSV 0,9 MoM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315294" y="4683795"/>
            <a:ext cx="2179704" cy="1438105"/>
          </a:xfrm>
          <a:prstGeom prst="roundRect">
            <a:avLst>
              <a:gd name="adj" fmla="val 4613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561718" y="4899352"/>
            <a:ext cx="996375" cy="2702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Fall 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561718" y="5260539"/>
            <a:ext cx="1505246" cy="626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19+5 SSW</a:t>
            </a:r>
            <a:endParaRPr lang="en-US" sz="1200" dirty="0"/>
          </a:p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Tumor 3,8 cm</a:t>
            </a:r>
            <a:endParaRPr lang="en-US" sz="1200" dirty="0"/>
          </a:p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MCA-PSV 1,2 MoM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743615" y="4886330"/>
            <a:ext cx="1157699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Fall 4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743615" y="5283008"/>
            <a:ext cx="1547590" cy="692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26+1 SSW</a:t>
            </a:r>
            <a:endParaRPr lang="en-US" sz="1200" dirty="0">
              <a:latin typeface="Lato" panose="020B0604020202020204" charset="0"/>
            </a:endParaRPr>
          </a:p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Tumor 4,0 cm</a:t>
            </a:r>
            <a:endParaRPr lang="en-US" sz="1200" dirty="0">
              <a:latin typeface="Lato" panose="020B0604020202020204" charset="0"/>
            </a:endParaRPr>
          </a:p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anose="020B0604020202020204" charset="0"/>
                <a:ea typeface="Lato" pitchFamily="34" charset="-122"/>
                <a:cs typeface="Lato" pitchFamily="34" charset="-120"/>
              </a:rPr>
              <a:t>MCA-PSV 1,6 MoM</a:t>
            </a:r>
            <a:endParaRPr lang="en-US" sz="1200" dirty="0">
              <a:latin typeface="Lato" panose="020B0604020202020204" charset="0"/>
            </a:endParaRPr>
          </a:p>
        </p:txBody>
      </p:sp>
      <p:pic>
        <p:nvPicPr>
          <p:cNvPr id="19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0773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2" name="Grafik 21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3" name="Textfeld 9"/>
          <p:cNvSpPr txBox="1">
            <a:spLocks noChangeArrowheads="1"/>
          </p:cNvSpPr>
          <p:nvPr/>
        </p:nvSpPr>
        <p:spPr bwMode="auto">
          <a:xfrm>
            <a:off x="611188" y="533400"/>
            <a:ext cx="4897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Material &amp; Methoden</a:t>
            </a:r>
          </a:p>
        </p:txBody>
      </p:sp>
      <p:sp>
        <p:nvSpPr>
          <p:cNvPr id="8" name="Text 6"/>
          <p:cNvSpPr/>
          <p:nvPr/>
        </p:nvSpPr>
        <p:spPr>
          <a:xfrm>
            <a:off x="2485533" y="3334506"/>
            <a:ext cx="1874711" cy="6889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24+4 SSW</a:t>
            </a:r>
            <a:endParaRPr lang="en-US" sz="1200" dirty="0"/>
          </a:p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Tumor 6,5 cm</a:t>
            </a:r>
            <a:endParaRPr lang="en-US" sz="1200" dirty="0"/>
          </a:p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MCA-PSV 1,4 MoM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556615" y="2970730"/>
            <a:ext cx="700429" cy="244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Fall 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46178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-1908776" y="2350523"/>
            <a:ext cx="8151763" cy="467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4 / 4</a:t>
            </a:r>
            <a:endParaRPr lang="en-US" sz="3650" dirty="0"/>
          </a:p>
        </p:txBody>
      </p:sp>
      <p:sp>
        <p:nvSpPr>
          <p:cNvPr id="6" name="Text 4"/>
          <p:cNvSpPr/>
          <p:nvPr/>
        </p:nvSpPr>
        <p:spPr>
          <a:xfrm>
            <a:off x="-1852445" y="1746899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Klinische </a:t>
            </a:r>
            <a:r>
              <a:rPr lang="en-US" sz="135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Verbesserung</a:t>
            </a: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135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nach</a:t>
            </a: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sz="135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Therapiebeginn</a:t>
            </a: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en-US" sz="135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beobachtet</a:t>
            </a:r>
            <a:endParaRPr lang="en-US" sz="13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50" y="3313286"/>
            <a:ext cx="212601" cy="21260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56816" y="3181324"/>
            <a:ext cx="7691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Verbesserung der </a:t>
            </a:r>
            <a:r>
              <a:rPr lang="en-US" sz="135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fetalen</a:t>
            </a: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135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Hämodynamik</a:t>
            </a:r>
            <a:endParaRPr lang="en-US" sz="13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57" y="4023925"/>
            <a:ext cx="212601" cy="21260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56816" y="3913197"/>
            <a:ext cx="7691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Verbesserung bzw. </a:t>
            </a:r>
            <a:r>
              <a:rPr lang="en-US" sz="135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Normalisierung</a:t>
            </a: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der kardialen Funktion</a:t>
            </a:r>
            <a:endParaRPr lang="en-US" sz="13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50" y="4800860"/>
            <a:ext cx="212601" cy="21260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56816" y="4690132"/>
            <a:ext cx="7691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Rückbildung einer </a:t>
            </a:r>
            <a:r>
              <a:rPr lang="en-US" sz="135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fetalen</a:t>
            </a: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135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Dekompensation</a:t>
            </a: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/ eines Hydrops</a:t>
            </a:r>
            <a:endParaRPr lang="en-US" sz="13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50" y="5528489"/>
            <a:ext cx="212601" cy="21260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56815" y="5418072"/>
            <a:ext cx="7691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Abnahme der </a:t>
            </a:r>
            <a:r>
              <a:rPr lang="en-US" sz="135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Tumorvaskularisation</a:t>
            </a: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1350" dirty="0" err="1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bzw</a:t>
            </a:r>
            <a:r>
              <a:rPr lang="en-US" sz="13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 Tumorregression</a:t>
            </a:r>
            <a:endParaRPr lang="en-US" sz="1350" dirty="0"/>
          </a:p>
        </p:txBody>
      </p:sp>
      <p:pic>
        <p:nvPicPr>
          <p:cNvPr id="17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0" name="Grafik 19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1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22" name="Grafik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548" y="1681312"/>
            <a:ext cx="4719436" cy="456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0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395288" y="1561181"/>
            <a:ext cx="3913808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 err="1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Geburtsalter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96119" y="1799630"/>
            <a:ext cx="3913808" cy="438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4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27+5 SSW</a:t>
            </a:r>
            <a:endParaRPr lang="en-US" sz="3450" dirty="0"/>
          </a:p>
        </p:txBody>
      </p:sp>
      <p:sp>
        <p:nvSpPr>
          <p:cNvPr id="7" name="Text 5"/>
          <p:cNvSpPr/>
          <p:nvPr/>
        </p:nvSpPr>
        <p:spPr>
          <a:xfrm>
            <a:off x="496119" y="2398068"/>
            <a:ext cx="3913808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Fall 1 (Frühgeburt)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96119" y="2919636"/>
            <a:ext cx="3913808" cy="438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4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39+0 SSW</a:t>
            </a:r>
            <a:endParaRPr lang="en-US" sz="3450" dirty="0"/>
          </a:p>
        </p:txBody>
      </p:sp>
      <p:sp>
        <p:nvSpPr>
          <p:cNvPr id="9" name="Text 7"/>
          <p:cNvSpPr/>
          <p:nvPr/>
        </p:nvSpPr>
        <p:spPr>
          <a:xfrm>
            <a:off x="496119" y="3518074"/>
            <a:ext cx="3913808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Fall 2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96119" y="4039642"/>
            <a:ext cx="3913808" cy="438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4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38+6 SSW</a:t>
            </a:r>
            <a:endParaRPr lang="en-US" sz="3450" dirty="0"/>
          </a:p>
        </p:txBody>
      </p:sp>
      <p:sp>
        <p:nvSpPr>
          <p:cNvPr id="11" name="Text 9"/>
          <p:cNvSpPr/>
          <p:nvPr/>
        </p:nvSpPr>
        <p:spPr>
          <a:xfrm>
            <a:off x="496119" y="4638080"/>
            <a:ext cx="3913808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Fall 3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96119" y="5159648"/>
            <a:ext cx="3913808" cy="438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34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35+6 SSW</a:t>
            </a:r>
            <a:endParaRPr lang="en-US" sz="3450" dirty="0"/>
          </a:p>
        </p:txBody>
      </p:sp>
      <p:sp>
        <p:nvSpPr>
          <p:cNvPr id="13" name="Text 11"/>
          <p:cNvSpPr/>
          <p:nvPr/>
        </p:nvSpPr>
        <p:spPr>
          <a:xfrm>
            <a:off x="496119" y="5758086"/>
            <a:ext cx="3913808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Fall 4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643214" y="5074318"/>
            <a:ext cx="4105052" cy="1025116"/>
          </a:xfrm>
          <a:prstGeom prst="roundRect">
            <a:avLst>
              <a:gd name="adj" fmla="val 2331"/>
            </a:avLst>
          </a:prstGeom>
          <a:solidFill>
            <a:srgbClr val="E5E5E0">
              <a:alpha val="95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4643214" y="1579977"/>
            <a:ext cx="3839245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Plazentahistologie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776118" y="5124301"/>
            <a:ext cx="3839245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312F2B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Sicherheit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776118" y="5345760"/>
            <a:ext cx="3839245" cy="6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03200" indent="-203200" algn="l">
              <a:lnSpc>
                <a:spcPct val="129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Keine relevanten maternalen </a:t>
            </a:r>
            <a:r>
              <a:rPr lang="en-US" sz="12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Nebenwirkungen</a:t>
            </a: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endParaRPr lang="en-US" sz="1200" dirty="0"/>
          </a:p>
          <a:p>
            <a:pPr marL="203200" indent="-203200" algn="l">
              <a:lnSpc>
                <a:spcPct val="129000"/>
              </a:lnSpc>
              <a:buSzPct val="100000"/>
              <a:buChar char="•"/>
            </a:pP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Keine neonatale Bradykardie, Hypotonie oder </a:t>
            </a:r>
            <a:r>
              <a:rPr lang="en-US" sz="12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Hypoglykämie</a:t>
            </a:r>
            <a:r>
              <a:rPr lang="en-US" sz="12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endParaRPr lang="en-US" sz="1200" dirty="0"/>
          </a:p>
        </p:txBody>
      </p:sp>
      <p:pic>
        <p:nvPicPr>
          <p:cNvPr id="21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9992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4" name="Grafik 23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5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sp>
        <p:nvSpPr>
          <p:cNvPr id="26" name="Text 10"/>
          <p:cNvSpPr/>
          <p:nvPr/>
        </p:nvSpPr>
        <p:spPr>
          <a:xfrm>
            <a:off x="1810327" y="6196755"/>
            <a:ext cx="3441451" cy="570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000" dirty="0">
                <a:solidFill>
                  <a:srgbClr val="E5393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EXPERIMENTELLER / OFF-LABEL-ANSATZ</a:t>
            </a:r>
            <a:endParaRPr lang="en-US" sz="2000" dirty="0"/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214" y="1975124"/>
            <a:ext cx="4111170" cy="2878592"/>
          </a:xfrm>
          <a:prstGeom prst="rect">
            <a:avLst/>
          </a:prstGeom>
        </p:spPr>
      </p:pic>
      <p:sp>
        <p:nvSpPr>
          <p:cNvPr id="28" name="Rechteck 27"/>
          <p:cNvSpPr/>
          <p:nvPr/>
        </p:nvSpPr>
        <p:spPr>
          <a:xfrm>
            <a:off x="5423836" y="4821924"/>
            <a:ext cx="4572000" cy="2560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33000"/>
              </a:lnSpc>
            </a:pPr>
            <a:r>
              <a:rPr lang="en-US" sz="8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van der </a:t>
            </a:r>
            <a:r>
              <a:rPr lang="en-US" sz="8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Meeren</a:t>
            </a:r>
            <a:r>
              <a:rPr lang="en-US" sz="8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et al. UOG 2026;68:284–288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2688818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67" y="1607279"/>
            <a:ext cx="3690500" cy="2204325"/>
          </a:xfrm>
          <a:prstGeom prst="rect">
            <a:avLst/>
          </a:prstGeom>
        </p:spPr>
      </p:pic>
      <p:pic>
        <p:nvPicPr>
          <p:cNvPr id="5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5383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9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147" y="606159"/>
            <a:ext cx="51843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Eigene Kasuistik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4306" y="3696700"/>
            <a:ext cx="2495678" cy="271794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1455" y="5096961"/>
            <a:ext cx="2269775" cy="1317679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1454" y="3548103"/>
            <a:ext cx="2269775" cy="1535871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8"/>
          <a:srcRect l="4053" t="8616" b="21853"/>
          <a:stretch/>
        </p:blipFill>
        <p:spPr>
          <a:xfrm>
            <a:off x="4921355" y="1603524"/>
            <a:ext cx="3587378" cy="1796754"/>
          </a:xfrm>
          <a:prstGeom prst="rect">
            <a:avLst/>
          </a:prstGeom>
        </p:spPr>
      </p:pic>
      <p:sp>
        <p:nvSpPr>
          <p:cNvPr id="14" name="Shape 7"/>
          <p:cNvSpPr/>
          <p:nvPr/>
        </p:nvSpPr>
        <p:spPr>
          <a:xfrm>
            <a:off x="458667" y="4142177"/>
            <a:ext cx="3208558" cy="2161264"/>
          </a:xfrm>
          <a:prstGeom prst="roundRect">
            <a:avLst>
              <a:gd name="adj" fmla="val 4613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5" name="Textfeld 14"/>
          <p:cNvSpPr txBox="1"/>
          <p:nvPr/>
        </p:nvSpPr>
        <p:spPr>
          <a:xfrm>
            <a:off x="735147" y="4207146"/>
            <a:ext cx="29320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/>
              <a:t>31+2 SSW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/>
              <a:t>Tumor 9 cm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/>
              <a:t>MCA-PSV 1.3 </a:t>
            </a:r>
            <a:r>
              <a:rPr lang="de-CH" sz="1400" dirty="0" err="1"/>
              <a:t>MoM</a:t>
            </a:r>
            <a:endParaRPr lang="de-CH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 err="1"/>
              <a:t>Propranolol</a:t>
            </a:r>
            <a:r>
              <a:rPr lang="de-CH" sz="1400" dirty="0"/>
              <a:t> 3x 40 mg/d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/>
              <a:t>LRI, FW-Entlastungspunktion 1800 ml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/>
              <a:t>31+6 SSW suspektes CTG – Geburt per Sectio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sz="1400" dirty="0"/>
              <a:t>Zu gross? Zu spät?</a:t>
            </a:r>
          </a:p>
        </p:txBody>
      </p:sp>
    </p:spTree>
    <p:extLst>
      <p:ext uri="{BB962C8B-B14F-4D97-AF65-F5344CB8AC3E}">
        <p14:creationId xmlns:p14="http://schemas.microsoft.com/office/powerpoint/2010/main" val="1653870254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496119" y="1594288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9606" y="1634956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956816" y="1669507"/>
            <a:ext cx="7691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Klinische Relevanz</a:t>
            </a:r>
            <a:endParaRPr lang="en-US" sz="1600" b="1" dirty="0"/>
          </a:p>
        </p:txBody>
      </p:sp>
      <p:sp>
        <p:nvSpPr>
          <p:cNvPr id="8" name="Text 6"/>
          <p:cNvSpPr/>
          <p:nvPr/>
        </p:nvSpPr>
        <p:spPr>
          <a:xfrm>
            <a:off x="956816" y="2014630"/>
            <a:ext cx="76910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Grosse, stark vaskularisierte Chorioangiome können durch AV-Shunting zu schwerer fetaler kardialer Belastung und Hydrops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führen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</a:p>
          <a:p>
            <a:pPr marL="0" indent="0" algn="l">
              <a:lnSpc>
                <a:spcPct val="133000"/>
              </a:lnSpc>
              <a:buNone/>
            </a:pP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96119" y="2788243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9287" y="2836536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956816" y="2869058"/>
            <a:ext cx="7691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Biologische Plausibilität</a:t>
            </a:r>
            <a:endParaRPr lang="en-US" sz="1600" b="1" dirty="0"/>
          </a:p>
        </p:txBody>
      </p:sp>
      <p:sp>
        <p:nvSpPr>
          <p:cNvPr id="12" name="Text 10"/>
          <p:cNvSpPr/>
          <p:nvPr/>
        </p:nvSpPr>
        <p:spPr>
          <a:xfrm>
            <a:off x="956816" y="3213011"/>
            <a:ext cx="7691065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Maternales Propranolol ist ein biologisch plausibler, nicht-invasiver Therapieansatz</a:t>
            </a:r>
            <a:r>
              <a:rPr lang="en-US" sz="11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96119" y="3771889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9287" y="3764956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956816" y="3826782"/>
            <a:ext cx="7691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Beobachtung in der Fallserie</a:t>
            </a:r>
            <a:endParaRPr lang="en-US" sz="1600" b="1" dirty="0"/>
          </a:p>
        </p:txBody>
      </p:sp>
      <p:sp>
        <p:nvSpPr>
          <p:cNvPr id="16" name="Text 14"/>
          <p:cNvSpPr/>
          <p:nvPr/>
        </p:nvSpPr>
        <p:spPr>
          <a:xfrm>
            <a:off x="956816" y="4185343"/>
            <a:ext cx="76910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Alle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vier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Feten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zeigten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unter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Therapie eine klinische Verbesserung und eine Abnahme der Tumoraktivität/Vaskularisation.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96119" y="4965844"/>
            <a:ext cx="318939" cy="318939"/>
          </a:xfrm>
          <a:prstGeom prst="roundRect">
            <a:avLst>
              <a:gd name="adj" fmla="val 18669"/>
            </a:avLst>
          </a:prstGeom>
          <a:solidFill>
            <a:srgbClr val="E8E8E3"/>
          </a:solidFill>
          <a:ln w="4763">
            <a:solidFill>
              <a:srgbClr val="CECEC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9286" y="4976499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4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956817" y="5007896"/>
            <a:ext cx="769106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Ausblick</a:t>
            </a:r>
            <a:endParaRPr lang="en-US" sz="1600" b="1" dirty="0"/>
          </a:p>
        </p:txBody>
      </p:sp>
      <p:sp>
        <p:nvSpPr>
          <p:cNvPr id="20" name="Text 18"/>
          <p:cNvSpPr/>
          <p:nvPr/>
        </p:nvSpPr>
        <p:spPr>
          <a:xfrm>
            <a:off x="956816" y="5383724"/>
            <a:ext cx="7691065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Bei symptomatischem Chorioangiom könnte Propranolol künftig eine Alternative oder Ergänzung zu invasiven fetalen Verfahren </a:t>
            </a:r>
            <a:r>
              <a:rPr lang="en-US" sz="1400" dirty="0" err="1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darstellen</a:t>
            </a:r>
            <a:r>
              <a:rPr lang="en-US" sz="140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.  </a:t>
            </a:r>
            <a:r>
              <a:rPr lang="de-CH" sz="1400" dirty="0">
                <a:solidFill>
                  <a:srgbClr val="FF0000"/>
                </a:solidFill>
                <a:latin typeface="Lato" panose="020B0604020202020204" charset="0"/>
              </a:rPr>
              <a:t>Jedoch: Noch kein Therapiestandard: n=4, unkontrollierte Fallserie, off-label</a:t>
            </a:r>
            <a:endParaRPr lang="en-US" sz="1400" dirty="0">
              <a:solidFill>
                <a:srgbClr val="FF0000"/>
              </a:solidFill>
              <a:latin typeface="Lato" panose="020B060402020202020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96119" y="5504780"/>
            <a:ext cx="8151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3000"/>
              </a:lnSpc>
              <a:buNone/>
            </a:pP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540109" y="6279579"/>
            <a:ext cx="8608963" cy="181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850" dirty="0">
                <a:solidFill>
                  <a:srgbClr val="27252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van der Meeren et al. UOG 2026;68:284–288</a:t>
            </a:r>
            <a:endParaRPr lang="en-US" sz="850" dirty="0"/>
          </a:p>
        </p:txBody>
      </p:sp>
      <p:pic>
        <p:nvPicPr>
          <p:cNvPr id="23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8288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378429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6" name="Grafik 25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7" name="Textfeld 9">
            <a:extLst>
              <a:ext uri="{FF2B5EF4-FFF2-40B4-BE49-F238E27FC236}">
                <a16:creationId xmlns:a16="http://schemas.microsoft.com/office/drawing/2014/main" id="{B7FED972-0D5A-C9EC-1297-2ED59876D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058" y="524436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</p:spTree>
    <p:extLst>
      <p:ext uri="{BB962C8B-B14F-4D97-AF65-F5344CB8AC3E}">
        <p14:creationId xmlns:p14="http://schemas.microsoft.com/office/powerpoint/2010/main" val="74600684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f1c381df-190d-4927-8b42-3c753fc232e0"/>
</p:tagLst>
</file>

<file path=ppt/theme/theme1.xml><?xml version="1.0" encoding="utf-8"?>
<a:theme xmlns:a="http://schemas.openxmlformats.org/drawingml/2006/main" name="ppt_unibe_4">
  <a:themeElements>
    <a:clrScheme name="">
      <a:dk1>
        <a:srgbClr val="000000"/>
      </a:dk1>
      <a:lt1>
        <a:srgbClr val="FFFFFF"/>
      </a:lt1>
      <a:dk2>
        <a:srgbClr val="0093D3"/>
      </a:dk2>
      <a:lt2>
        <a:srgbClr val="767878"/>
      </a:lt2>
      <a:accent1>
        <a:srgbClr val="3FA337"/>
      </a:accent1>
      <a:accent2>
        <a:srgbClr val="F5BC1D"/>
      </a:accent2>
      <a:accent3>
        <a:srgbClr val="FFFFFF"/>
      </a:accent3>
      <a:accent4>
        <a:srgbClr val="000000"/>
      </a:accent4>
      <a:accent5>
        <a:srgbClr val="AFCEAE"/>
      </a:accent5>
      <a:accent6>
        <a:srgbClr val="DEAA19"/>
      </a:accent6>
      <a:hlink>
        <a:srgbClr val="D53D21"/>
      </a:hlink>
      <a:folHlink>
        <a:srgbClr val="005395"/>
      </a:folHlink>
    </a:clrScheme>
    <a:fontScheme name="ppt_unibe_4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lnDef>
  </a:objectDefaults>
  <a:extraClrSchemeLst>
    <a:extraClrScheme>
      <a:clrScheme name="ppt_unibe_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L:\FKM\Public Relations\CD Inselspital, 2007-\Vorlagen, Daten, Gestaltungsraster\Powerpoint\ppt-Vorlagen_neu2\ppt_unibe_4.pot</Template>
  <TotalTime>0</TotalTime>
  <Words>2997</Words>
  <Application>Microsoft Office PowerPoint</Application>
  <PresentationFormat>Bildschirmpräsentation (4:3)</PresentationFormat>
  <Paragraphs>440</Paragraphs>
  <Slides>38</Slides>
  <Notes>36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44" baseType="lpstr">
      <vt:lpstr>Arial</vt:lpstr>
      <vt:lpstr>Arial Black</vt:lpstr>
      <vt:lpstr>Gelasio</vt:lpstr>
      <vt:lpstr>Lato</vt:lpstr>
      <vt:lpstr>Lato Bold</vt:lpstr>
      <vt:lpstr>ppt_unibe_4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Inselspital Bern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Dies ist der Titel der Präsentation</dc:title>
  <dc:creator>Inselspital Bern</dc:creator>
  <cp:lastModifiedBy>von Wolff, Michael</cp:lastModifiedBy>
  <cp:revision>155</cp:revision>
  <cp:lastPrinted>2008-02-04T12:51:09Z</cp:lastPrinted>
  <dcterms:created xsi:type="dcterms:W3CDTF">2008-08-14T12:50:49Z</dcterms:created>
  <dcterms:modified xsi:type="dcterms:W3CDTF">2026-09-20T12:52:44Z</dcterms:modified>
</cp:coreProperties>
</file>